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oboto Mono Medium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Google Sans"/>
      <p:regular r:id="rId70"/>
      <p:bold r:id="rId71"/>
      <p:italic r:id="rId72"/>
      <p:boldItalic r:id="rId73"/>
    </p:embeddedFont>
    <p:embeddedFont>
      <p:font typeface="Google Sans Medium"/>
      <p:regular r:id="rId74"/>
      <p:bold r:id="rId75"/>
      <p:italic r:id="rId76"/>
      <p:boldItalic r:id="rId77"/>
    </p:embeddedFont>
    <p:embeddedFont>
      <p:font typeface="Helvetica Neue Light"/>
      <p:regular r:id="rId78"/>
      <p:bold r:id="rId79"/>
      <p:italic r:id="rId80"/>
      <p:boldItalic r:id="rId81"/>
    </p:embeddedFont>
    <p:embeddedFont>
      <p:font typeface="Roboto Mon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6" roundtripDataSignature="AMtx7mj1SIZBiOzJCqPdMlxm/tIXCwK0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E7CDCD7-C422-4B5E-BB48-C3C6CCA31750}">
  <a:tblStyle styleId="{4E7CDCD7-C422-4B5E-BB48-C3C6CCA3175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85C9D99-DADD-4310-A88F-0922441764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italic.fntdata"/><Relationship Id="rId83" Type="http://schemas.openxmlformats.org/officeDocument/2006/relationships/font" Target="fonts/RobotoMono-bold.fntdata"/><Relationship Id="rId42" Type="http://schemas.openxmlformats.org/officeDocument/2006/relationships/slide" Target="slides/slide36.xml"/><Relationship Id="rId86" Type="http://customschemas.google.com/relationships/presentationmetadata" Target="metadata"/><Relationship Id="rId41" Type="http://schemas.openxmlformats.org/officeDocument/2006/relationships/slide" Target="slides/slide35.xml"/><Relationship Id="rId85" Type="http://schemas.openxmlformats.org/officeDocument/2006/relationships/font" Target="fonts/RobotoMono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Light-italic.fntdata"/><Relationship Id="rId82" Type="http://schemas.openxmlformats.org/officeDocument/2006/relationships/font" Target="fonts/RobotoMono-regular.fntdata"/><Relationship Id="rId81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GoogleSans-boldItalic.fntdata"/><Relationship Id="rId72" Type="http://schemas.openxmlformats.org/officeDocument/2006/relationships/font" Target="fonts/GoogleSans-italic.fntdata"/><Relationship Id="rId31" Type="http://schemas.openxmlformats.org/officeDocument/2006/relationships/slide" Target="slides/slide25.xml"/><Relationship Id="rId75" Type="http://schemas.openxmlformats.org/officeDocument/2006/relationships/font" Target="fonts/GoogleSansMedium-bold.fntdata"/><Relationship Id="rId30" Type="http://schemas.openxmlformats.org/officeDocument/2006/relationships/slide" Target="slides/slide24.xml"/><Relationship Id="rId74" Type="http://schemas.openxmlformats.org/officeDocument/2006/relationships/font" Target="fonts/GoogleSansMedium-regular.fntdata"/><Relationship Id="rId33" Type="http://schemas.openxmlformats.org/officeDocument/2006/relationships/slide" Target="slides/slide27.xml"/><Relationship Id="rId77" Type="http://schemas.openxmlformats.org/officeDocument/2006/relationships/font" Target="fonts/GoogleSansMedium-boldItalic.fntdata"/><Relationship Id="rId32" Type="http://schemas.openxmlformats.org/officeDocument/2006/relationships/slide" Target="slides/slide26.xml"/><Relationship Id="rId76" Type="http://schemas.openxmlformats.org/officeDocument/2006/relationships/font" Target="fonts/GoogleSansMedium-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Light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Light-regular.fntdata"/><Relationship Id="rId71" Type="http://schemas.openxmlformats.org/officeDocument/2006/relationships/font" Target="fonts/GoogleSans-bold.fntdata"/><Relationship Id="rId70" Type="http://schemas.openxmlformats.org/officeDocument/2006/relationships/font" Target="fonts/Google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font" Target="fonts/RobotoMono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font" Target="fonts/RobotoMono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MonoMedium-bold.fntdata"/><Relationship Id="rId14" Type="http://schemas.openxmlformats.org/officeDocument/2006/relationships/slide" Target="slides/slide8.xml"/><Relationship Id="rId58" Type="http://schemas.openxmlformats.org/officeDocument/2006/relationships/font" Target="fonts/RobotoMono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s-tricks.com/snippets/css/a-guide-to-flexbox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Learn/JavaScript/Asynchronous/Async_await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ist_of_HTTP_status_codes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hatwebcando.today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aniuse.com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CSS/CSS_Selector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Web/CSS/CSS_Selector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few notes about me (Gilly Barr) if you’re interested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I’ve been building websites with php since I was 13.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Was in the air force as a .net programmer (mostly microsoft technologies)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Worked at Visa CAL for 2.5 years.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Sears Israel for 3 years - Started doing mainly frontend here!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First employee at logz.io and was lead the frontend team. (3 years)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at Google for the past 2 years and counting...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Each element has a bounding box.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border and padding are part of the element (relevant for clicking and maybe other events)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margin is not part of the element.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Inline vs. block (These are not the only values - there is also ‘none’ and more)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inlined elements don’t have padding or margins. They take up space by their size.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Block elements by default take up the whole line.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‘fixed’ is usually used when you want to display something on the top or bottom of the page even when the user scrolls.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Also good for displaying dialogs or messages you want the user to act on before continuing to the site.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(usually used for annoying paywalls as well!)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‘absolute’ is used more often, and for times when you want something to always be in a specific position inside it’s container.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Useful for aligning things to the bottom of a container, or to one of the corners.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CSS Flex overview: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https://css-tricks.com/snippets/css/a-guide-to-flexbox/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flex-direction - will align items below or to the 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flex-grow - will define how much space each item will take in it’s 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justify-content - how to space the items inside the container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order - Define the actual order of the items inside the container (not that popular)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Flex makes responsive design much easier!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Without flex you couldn’t really align items in the center vertically.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Flex is aware of the direction of the text - This is great for ‘rtl’ languages like hebrew.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Javascript is the </a:t>
            </a:r>
            <a:r>
              <a:rPr b="1" lang="en"/>
              <a:t>only programming language</a:t>
            </a:r>
            <a:r>
              <a:rPr lang="en"/>
              <a:t> browsers </a:t>
            </a:r>
            <a:r>
              <a:rPr i="1" lang="en"/>
              <a:t>‘natively’</a:t>
            </a:r>
            <a:r>
              <a:rPr lang="en"/>
              <a:t> understand.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(There is WebAssembly, but it’s not mature yet, and not widely used).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Many other languages compile to javascript: CoffeeScript, Typescript, Elm, Dart, PureScript, ClojureScript, Kotlin, etc..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They’re ‘supersets’ of the language, and are eventually converted to javascript.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language evolved a lot in recent years, with ES5 &amp; ES6.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 all browsers understand the newest specifications of the language, so there are polyfills and compilers like Babel and WebPack.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‘document’ variable is a global variable that holds the whole DOM.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image shows the html document converted to a tree of nodes. Each node has all the information it needs to be displayed and to react to different events.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These are just some basic examples.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Some of the more advanced stuff isn’t compatible across browsers, so you should use a framework for this.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jQuery takes care of all inconsistencies.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Basic primitive types in javascript: Number, String, Boolean, Symbol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null and undefined are special types of variables.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Function, Array, Date, RegExp are special types of Object. They have specific properties and methods, but ‘inherit’ from ‘Object’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‘const’ to define variables that can’t be changed (immutable).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‘let’ to define variables that can be changed, and maintain value within their scope.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Almost everything ‘inherits’ from Object in javascript.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creating an object in javascript, you can specify it’s ‘prototype’ (via ‘Object.setPrototypeOf’ ) to define ‘inheritance’.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(an object’s prototype used to be stored on the ‘__proto__’ property, but that’s not really defined in the spec).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Javscript doesn’t require the ‘new’ keyword (like other languages) when creating an object.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Defining an object without it is exactly the same.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Functions are first-class citizens in javascript.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They are used a lot, and passed around a lot. (after all, they’re just another type of ‘Object’)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few different ways of writing functions, as seen in example.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shorthand version defines ‘this’ inside the function differently than the others.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 you can see the differences of using ‘then()’ and not using ‘then()’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and see when the output is printed to the console.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 important difference here is that: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first example there is a 3sec pause before the second and third statements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second example the 3sec pause is between the first and second statements.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await can only be used inside an ‘async’ function.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basically converts async code to seem ‘linear’ - so it’s easier to read, but you need to understand the implications.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More information: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https://developer.mozilla.org/en-US/docs/Learn/JavaScript/Asynchronous/Async_await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Notice that the function is marked with ‘async’!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this example, the ‘await’ will cause the code execution to stop, and wait for the promise returned from ‘foo()’ to be resolved before continuing.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web is based on the HTTP protocol.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Every request the browser makes is an HTTP request.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Each request has a “method” property - Typing a url in the browser is always converted to a ‘GET’ request.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images on the right show how the raw http request and response look like.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request is commonly named after it’s ‘method’ value - “a GET request” or a “POST request”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going to a specific url, the browser always does a ‘GET’ request to that url.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If the browser runs into resources it needs to download (like images, css, fonts, js) those are also retrieved using ‘GET’.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Other methods can be used with javascript code.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content-type - can be ‘text/css’, ‘text/html’, ‘application/json’, ‘application/js’, and more…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 of http status codes: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https://en.wikipedia.org/wiki/List_of_HTTP_status_codes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add any headers you want, even if they don’t exist - the convention is to prefix them with ‘X-’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Navigating to ‘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https://twitter.com</a:t>
            </a:r>
            <a:r>
              <a:rPr lang="en"/>
              <a:t>’ sends my twitter cookie in the request headers.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If you look closely, you’ll see ‘_twitter_sess’ in there… If this is stolen, i’m in trouble ;)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this response you see the ‘set-cookie’ header which overrides the cookie we have for this domain.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5" name="Google Shape;89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There’s a lot more features browsers can do!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 all are fully supported across browsers, but worth checking the full list: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https://whatwebcando.today/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is just a partial list of browsers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Opera, FireFox, IE, Edge, Brave, Chrome, Safari, Tor, Yandex, Samsung mobile, etc…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All of these browsers try to match each other’s behaviors, and new features, but you can’t count on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common piece of advice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Where ever possible, you should try to make use of frameworks that are well maintained by known figures in the community and battle-tested in production by other people/companies.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is easy to see when looking at their github page, or reading blog posts on the subject. Try to see which company is behind this.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good site to check which browsers support which features: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caniuse.com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3" name="Google Shape;112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jQuery is very old, and was really revolutionary at the time!!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Browsers were very different back then, and creating a site that behaved properly in IE and Firefox the same was very difficult.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very popular open source framework by facebook.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It’s more of a library for creating UI components.</a:t>
            </a:r>
            <a:endParaRPr/>
          </a:p>
        </p:txBody>
      </p:sp>
      <p:sp>
        <p:nvSpPr>
          <p:cNvPr id="1140" name="Google Shape;114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few important things happening here: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State is initialized in the constructor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resetFields() calls ‘setState’, and we can update whichever parameters we want in the state. We don’t have to update the “whole” state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are calling ‘bind’ on ‘resetFields’ in the constructor, so that ‘this’ is bound to this class, and not to the ‘window’ object when being called in the browser.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can see at the bottom how we would call this component - the attributes we add to the component tag will be passed into the ‘props’ object we get in the constructor.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Every (most) elements need a closing tag, or need to be “self closing” (like ‘meta’)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All tags need to close opposite the order they were opened in (like a stack - FILO)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Each element has a name - the first part of the element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list of attributes (with values or without)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and a body (which can contain more elements, or just text)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83e97364e5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83e97364e5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8" name="Google Shape;119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note - if we have errors in our html, then the browser will probably fix them, but not necessarily how we intend.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h1..h6 Are used for headings.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 - paragraph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span - to style a specific part of 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- links (or anchors)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ul - unordered lists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div - division (an area on the page)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meta - for describing the page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img - to display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svg - for graphics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::before, ::after - “psuedo elements”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3e9736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3e9736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(from my experience) many people don’t *really* understand how CSS works...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Once you understand the basic concepts, it will be really easy!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“css reset” are usually a small css file that websites include in the beginning of the css files that make sure all basic styles are the same across browsers.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you use a CSS framework, this is usually added for you.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index of CSS selectors can be seen here: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https://developer.mozilla.org/en-US/docs/Web/CSS/CSS_Selectors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There’s also psuedo elements - ::before, ::after which create elements before and after they’re matching selector’s element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format of a CSS file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There are selectors, and then in brackets which styles effect those selectors.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Sizes in CSS can be ‘px’ ‘em’ ‘rem’ ‘%’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Colors are either rgb(&lt;number&gt;, &lt;number&gt;, &lt;number&gt;) or a a hex value like #aa00ff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index of CSS selectors can be seen here: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https://developer.mozilla.org/en-US/docs/Web/CSS/CSS_Selectors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Counting system: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Id’s have a high priority.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classes raises priority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always override a value by adding ‘!important’ to the value.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would use this carefully.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is how we can address various screen sizes, orientations (landscape/portrait), print, resolution, and more…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is very popular to override values in these selector groups, so in smaller resolutions we can hide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certain elements or make them smaller.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">
  <p:cSld name="CUSTOM_2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2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Red">
  <p:cSld name="CUSTOM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6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Google Shape;94;p6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6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6" name="Google Shape;9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Slide">
  <p:cSld name="Blank - Title_1_1_3_1_1_1">
    <p:bg>
      <p:bgPr>
        <a:solidFill>
          <a:srgbClr val="FBBC04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62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6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03" name="Google Shape;103;p6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04" name="Google Shape;104;p6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2" name="Google Shape;112;p6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Yellow">
  <p:cSld name="TITLE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6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2" name="Google Shape;122;p6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3" name="Google Shape;123;p6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">
  <p:cSld name="TITLE_2_1_2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6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65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65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5" name="Google Shape;135;p6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36" name="Google Shape;136;p6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7" name="Google Shape;137;p6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Green">
  <p:cSld name="TITLE_2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6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7" name="Google Shape;147;p6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8" name="Google Shape;148;p6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Red">
  <p:cSld name="TITLE_2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6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58" name="Google Shape;158;p6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6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Blue">
  <p:cSld name="TITLE_2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Google Shape;167;p6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8" name="Google Shape;168;p6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6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6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6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6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Green">
  <p:cSld name="TITLE_2_1_1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6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6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6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6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6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6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Red">
  <p:cSld name="TITLE_2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7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7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7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9" name="Google Shape;199;p7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00" name="Google Shape;200;p7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01" name="Google Shape;201;p7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13" name="Google Shape;13;p5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4" name="Google Shape;14;p5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" name="Google Shape;15;p5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5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Blue 900">
  <p:cSld name="CUSTOM_1_1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9" name="Google Shape;209;p7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0" name="Google Shape;210;p7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7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2" name="Google Shape;21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Yellow 700">
  <p:cSld name="CUSTOM_1_1_1_1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5" name="Google Shape;215;p7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6" name="Google Shape;216;p7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" name="Google Shape;217;p7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8" name="Google Shape;21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Green 900">
  <p:cSld name="CUSTOM_1_1_1_1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7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2" name="Google Shape;222;p7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7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4" name="Google Shape;22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Red 800">
  <p:cSld name="CUSTOM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7" name="Google Shape;227;p7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8" name="Google Shape;228;p7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9" name="Google Shape;229;p7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30" name="Google Shape;23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7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7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6" name="Google Shape;236;p7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7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75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header">
  <p:cSld name="Blank - Title_1_1_3_1_1_2"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6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76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7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7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7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">
  <p:cSld name="TITLE_2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7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77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77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2" name="Google Shape;262;p7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3" name="Google Shape;263;p7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7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Yellow">
  <p:cSld name="TITLE_2_3_3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8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78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7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7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5" name="Google Shape;275;p7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6" name="Google Shape;276;p7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7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Yellow">
  <p:cSld name="TITLE_2_3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9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4" name="Google Shape;284;p79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7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7" name="Google Shape;287;p7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8" name="Google Shape;288;p7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9" name="Google Shape;289;p7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Green">
  <p:cSld name="TITLE_2_3_3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0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80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8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8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8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8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Green">
  <p:cSld name="CUSTOM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24;p5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" name="Google Shape;25;p5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26;p5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7" name="Google Shape;2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Green">
  <p:cSld name="TITLE_2_3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1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81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81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8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8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5" name="Google Shape;315;p8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6" name="Google Shape;316;p8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Red">
  <p:cSld name="TITLE_2_3_3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2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4" name="Google Shape;324;p82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8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7" name="Google Shape;327;p8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8" name="Google Shape;328;p8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9" name="Google Shape;329;p8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Red">
  <p:cSld name="TITLE_2_3_1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3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7" name="Google Shape;337;p83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8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8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41" name="Google Shape;341;p8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42" name="Google Shape;342;p8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Blank">
  <p:cSld name="Blank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8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51" name="Google Shape;351;p8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ouTube">
  <p:cSld name="Blank_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85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59" name="Google Shape;359;p8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85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66" name="Google Shape;366;p85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5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5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5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5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5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5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5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4" name="Google Shape;374;p85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Slide 1">
  <p:cSld name="Blank - Title_1_1_3_1_1_1_1">
    <p:bg>
      <p:bgPr>
        <a:solidFill>
          <a:srgbClr val="FBBC04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6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86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6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0" name="Google Shape;380;p86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81" name="Google Shape;381;p8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2" name="Google Shape;382;p8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 1">
  <p:cSld name="CUSTOM_2_1_1"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7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87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391" name="Google Shape;391;p8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2" name="Google Shape;392;p8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7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 1">
  <p:cSld name="TITLE_2_1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8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8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8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9" name="Google Shape;399;p8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00" name="Google Shape;400;p8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8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8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8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8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8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4" name="Google Shape;414;p8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8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8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9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9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9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9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8" name="Google Shape;428;p9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9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9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9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9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9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9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9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Blue 1">
  <p:cSld name="TITLE_2_2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0" name="Google Shape;30;p55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5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5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5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5" name="Google Shape;35;p5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" name="Google Shape;36;p5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Slide">
  <p:cSld name="Blank - Title_1_1_3_1_1_1">
    <p:bg>
      <p:bgPr>
        <a:solidFill>
          <a:srgbClr val="FBBC04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3e97364e5_0_907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48" name="Google Shape;448;g83e97364e5_0_90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g83e97364e5_0_907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83e97364e5_0_907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1" name="Google Shape;451;g83e97364e5_0_907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452" name="Google Shape;452;g83e97364e5_0_90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53" name="Google Shape;453;g83e97364e5_0_90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83e97364e5_0_90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83e97364e5_0_90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83e97364e5_0_90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83e97364e5_0_90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83e97364e5_0_90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3e97364e5_0_92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461" name="Google Shape;461;g83e97364e5_0_920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462" name="Google Shape;462;g83e97364e5_0_9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3" name="Google Shape;463;g83e97364e5_0_9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83e97364e5_0_9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83e97364e5_0_9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83e97364e5_0_9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83e97364e5_0_9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83e97364e5_0_9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g83e97364e5_0_9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Blue">
  <p:cSld name="CUSTOM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3e97364e5_0_93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72" name="Google Shape;472;g83e97364e5_0_93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3" name="Google Shape;473;g83e97364e5_0_93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4" name="Google Shape;474;g83e97364e5_0_93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g83e97364e5_0_931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">
  <p:cSld name="CUSTOM_2_1"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83e97364e5_0_937"/>
          <p:cNvPicPr preferRelativeResize="0"/>
          <p:nvPr/>
        </p:nvPicPr>
        <p:blipFill/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lue">
  <p:cSld name="TITLE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3e97364e5_0_93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0" name="Google Shape;480;g83e97364e5_0_9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g83e97364e5_0_9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82" name="Google Shape;482;g83e97364e5_0_9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83" name="Google Shape;483;g83e97364e5_0_9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83e97364e5_0_9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83e97364e5_0_9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83e97364e5_0_9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83e97364e5_0_9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83e97364e5_0_9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Blue">
  <p:cSld name="TITLE_2_3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3e97364e5_0_950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1" name="Google Shape;491;g83e97364e5_0_95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g83e97364e5_0_95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g83e97364e5_0_95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94" name="Google Shape;494;g83e97364e5_0_95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95" name="Google Shape;495;g83e97364e5_0_95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83e97364e5_0_95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83e97364e5_0_95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83e97364e5_0_95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83e97364e5_0_95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83e97364e5_0_95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g83e97364e5_0_95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Blue">
  <p:cSld name="TITLE_2_3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3e97364e5_0_963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4" name="Google Shape;504;g83e97364e5_0_963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g83e97364e5_0_96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g83e97364e5_0_96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7" name="Google Shape;507;g83e97364e5_0_96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08" name="Google Shape;508;g83e97364e5_0_96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09" name="Google Shape;509;g83e97364e5_0_96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83e97364e5_0_96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83e97364e5_0_96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83e97364e5_0_96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83e97364e5_0_96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83e97364e5_0_96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lue">
  <p:cSld name="TITLE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45;p5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6" name="Google Shape;46;p5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7" name="Google Shape;47;p5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g83e97364e5_0_97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17" name="Google Shape;517;g83e97364e5_0_97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83e97364e5_0_97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83e97364e5_0_97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83e97364e5_0_97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83e97364e5_0_97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83e97364e5_0_97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Yellow">
  <p:cSld name="CUSTOM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3e97364e5_0_98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5" name="Google Shape;525;g83e97364e5_0_98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6" name="Google Shape;526;g83e97364e5_0_98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7" name="Google Shape;527;g83e97364e5_0_98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28" name="Google Shape;528;g83e97364e5_0_984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Yellow">
  <p:cSld name="TITLE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3e97364e5_0_99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1" name="Google Shape;531;g83e97364e5_0_99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g83e97364e5_0_99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33" name="Google Shape;533;g83e97364e5_0_99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34" name="Google Shape;534;g83e97364e5_0_99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83e97364e5_0_99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83e97364e5_0_99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83e97364e5_0_99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83e97364e5_0_99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83e97364e5_0_99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">
  <p:cSld name="TITLE_2_1_2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3e97364e5_0_100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83e97364e5_0_100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g83e97364e5_0_100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4" name="Google Shape;544;g83e97364e5_0_100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5" name="Google Shape;545;g83e97364e5_0_100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6" name="Google Shape;546;g83e97364e5_0_100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47" name="Google Shape;547;g83e97364e5_0_100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48" name="Google Shape;548;g83e97364e5_0_100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83e97364e5_0_100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83e97364e5_0_100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83e97364e5_0_100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83e97364e5_0_100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83e97364e5_0_100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Green">
  <p:cSld name="CUSTOM_1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3e97364e5_0_10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g83e97364e5_0_10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57" name="Google Shape;557;g83e97364e5_0_10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8" name="Google Shape;558;g83e97364e5_0_10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9" name="Google Shape;559;g83e97364e5_0_1015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Green">
  <p:cSld name="TITLE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3e97364e5_0_102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2" name="Google Shape;562;g83e97364e5_0_102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g83e97364e5_0_102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64" name="Google Shape;564;g83e97364e5_0_102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65" name="Google Shape;565;g83e97364e5_0_102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83e97364e5_0_102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83e97364e5_0_102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83e97364e5_0_102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83e97364e5_0_102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83e97364e5_0_102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Red">
  <p:cSld name="CUSTOM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3e97364e5_0_103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3" name="Google Shape;573;g83e97364e5_0_103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4" name="Google Shape;574;g83e97364e5_0_103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5" name="Google Shape;575;g83e97364e5_0_103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6" name="Google Shape;576;g83e97364e5_0_1032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Red">
  <p:cSld name="TITLE_2_1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3e97364e5_0_103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9" name="Google Shape;579;g83e97364e5_0_10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g83e97364e5_0_10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81" name="Google Shape;581;g83e97364e5_0_10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2" name="Google Shape;582;g83e97364e5_0_10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83e97364e5_0_10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83e97364e5_0_10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83e97364e5_0_10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83e97364e5_0_10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83e97364e5_0_10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Blue">
  <p:cSld name="TITLE_2_2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3e97364e5_0_104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g83e97364e5_0_104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91" name="Google Shape;591;g83e97364e5_0_104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83e97364e5_0_104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g83e97364e5_0_104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g83e97364e5_0_104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95" name="Google Shape;595;g83e97364e5_0_104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96" name="Google Shape;596;g83e97364e5_0_104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83e97364e5_0_104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83e97364e5_0_104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83e97364e5_0_104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83e97364e5_0_104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83e97364e5_0_104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Green">
  <p:cSld name="TITLE_2_1_1_2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3e97364e5_0_106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83e97364e5_0_106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g83e97364e5_0_106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g83e97364e5_0_1063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7" name="Google Shape;607;g83e97364e5_0_106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8" name="Google Shape;608;g83e97364e5_0_106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09" name="Google Shape;609;g83e97364e5_0_106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10" name="Google Shape;610;g83e97364e5_0_106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83e97364e5_0_106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83e97364e5_0_106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83e97364e5_0_106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83e97364e5_0_106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83e97364e5_0_106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Blue">
  <p:cSld name="TITLE_2_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5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5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8" name="Google Shape;58;p5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9" name="Google Shape;59;p5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5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Red">
  <p:cSld name="TITLE_2_1_1_1_1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3e97364e5_0_107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83e97364e5_0_107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g83e97364e5_0_107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0" name="Google Shape;620;g83e97364e5_0_107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1" name="Google Shape;621;g83e97364e5_0_107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2" name="Google Shape;622;g83e97364e5_0_107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23" name="Google Shape;623;g83e97364e5_0_107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24" name="Google Shape;624;g83e97364e5_0_107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83e97364e5_0_107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83e97364e5_0_107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83e97364e5_0_107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83e97364e5_0_107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83e97364e5_0_107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Blue 900">
  <p:cSld name="CUSTOM_1_1_1_1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3e97364e5_0_109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2" name="Google Shape;632;g83e97364e5_0_109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3" name="Google Shape;633;g83e97364e5_0_109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4" name="Google Shape;634;g83e97364e5_0_109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35" name="Google Shape;635;g83e97364e5_0_1091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Yellow 700">
  <p:cSld name="CUSTOM_1_1_1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3e97364e5_0_109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8" name="Google Shape;638;g83e97364e5_0_109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9" name="Google Shape;639;g83e97364e5_0_109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0" name="Google Shape;640;g83e97364e5_0_109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1" name="Google Shape;641;g83e97364e5_0_1097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Green 900">
  <p:cSld name="CUSTOM_1_1_1_1_1_1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3e97364e5_0_110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4" name="Google Shape;644;g83e97364e5_0_110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5" name="Google Shape;645;g83e97364e5_0_110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6" name="Google Shape;646;g83e97364e5_0_110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7" name="Google Shape;647;g83e97364e5_0_1103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Dark Red 800">
  <p:cSld name="CUSTOM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3e97364e5_0_1109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0" name="Google Shape;650;g83e97364e5_0_110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1" name="Google Shape;651;g83e97364e5_0_1109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2" name="Google Shape;652;g83e97364e5_0_110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53" name="Google Shape;653;g83e97364e5_0_1109"/>
          <p:cNvSpPr/>
          <p:nvPr/>
        </p:nvSpPr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3e97364e5_0_111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56" name="Google Shape;656;g83e97364e5_0_111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g83e97364e5_0_111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8" name="Google Shape;658;g83e97364e5_0_11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59" name="Google Shape;659;g83e97364e5_0_11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83e97364e5_0_11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83e97364e5_0_11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83e97364e5_0_11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83e97364e5_0_11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83e97364e5_0_11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g83e97364e5_0_111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6" name="Google Shape;666;g83e97364e5_0_1115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header">
  <p:cSld name="Blank - Title_1_1_3_1_1_2">
    <p:bg>
      <p:bgPr>
        <a:noFill/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3e97364e5_0_1128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9" name="Google Shape;669;g83e97364e5_0_11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g83e97364e5_0_1128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g83e97364e5_0_11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72" name="Google Shape;672;g83e97364e5_0_11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83e97364e5_0_11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83e97364e5_0_11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83e97364e5_0_11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83e97364e5_0_11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83e97364e5_0_11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">
  <p:cSld name="TITLE_2_1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3e97364e5_0_11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83e97364e5_0_113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1" name="Google Shape;681;g83e97364e5_0_11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g83e97364e5_0_11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3" name="Google Shape;683;g83e97364e5_0_1139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4" name="Google Shape;684;g83e97364e5_0_1139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85" name="Google Shape;685;g83e97364e5_0_11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86" name="Google Shape;686;g83e97364e5_0_11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83e97364e5_0_11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83e97364e5_0_11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83e97364e5_0_11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83e97364e5_0_11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83e97364e5_0_11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Yellow">
  <p:cSld name="TITLE_2_3_3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3e97364e5_0_115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4" name="Google Shape;694;g83e97364e5_0_1153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g83e97364e5_0_115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g83e97364e5_0_115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7" name="Google Shape;697;g83e97364e5_0_115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98" name="Google Shape;698;g83e97364e5_0_115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99" name="Google Shape;699;g83e97364e5_0_115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83e97364e5_0_115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83e97364e5_0_115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83e97364e5_0_115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83e97364e5_0_115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83e97364e5_0_115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Yellow">
  <p:cSld name="TITLE_2_3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3e97364e5_0_1166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7" name="Google Shape;707;g83e97364e5_0_1166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8" name="Google Shape;708;g83e97364e5_0_116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g83e97364e5_0_116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0" name="Google Shape;710;g83e97364e5_0_116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1" name="Google Shape;711;g83e97364e5_0_116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12" name="Google Shape;712;g83e97364e5_0_116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83e97364e5_0_116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83e97364e5_0_116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83e97364e5_0_116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83e97364e5_0_116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83e97364e5_0_116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Blue">
  <p:cSld name="TITLE_2_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5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" name="Google Shape;71;p5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2" name="Google Shape;72;p5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3" name="Google Shape;73;p5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Green">
  <p:cSld name="TITLE_2_3_3_1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3e97364e5_0_117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0" name="Google Shape;720;g83e97364e5_0_117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g83e97364e5_0_117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g83e97364e5_0_117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3" name="Google Shape;723;g83e97364e5_0_117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24" name="Google Shape;724;g83e97364e5_0_117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5" name="Google Shape;725;g83e97364e5_0_117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83e97364e5_0_117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83e97364e5_0_117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83e97364e5_0_117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83e97364e5_0_117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83e97364e5_0_117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Green">
  <p:cSld name="TITLE_2_3_1_1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3e97364e5_0_1192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3" name="Google Shape;733;g83e97364e5_0_1192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4" name="Google Shape;734;g83e97364e5_0_119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5" name="Google Shape;735;g83e97364e5_0_119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g83e97364e5_0_119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7" name="Google Shape;737;g83e97364e5_0_119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38" name="Google Shape;738;g83e97364e5_0_119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39" name="Google Shape;739;g83e97364e5_0_119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83e97364e5_0_119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83e97364e5_0_119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83e97364e5_0_119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83e97364e5_0_119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83e97364e5_0_119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asic Text - Red">
  <p:cSld name="TITLE_2_3_3_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3e97364e5_0_1206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7" name="Google Shape;747;g83e97364e5_0_1206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8" name="Google Shape;748;g83e97364e5_0_120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g83e97364e5_0_120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0" name="Google Shape;750;g83e97364e5_0_120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51" name="Google Shape;751;g83e97364e5_0_120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52" name="Google Shape;752;g83e97364e5_0_120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83e97364e5_0_120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83e97364e5_0_120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83e97364e5_0_120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83e97364e5_0_120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83e97364e5_0_120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 - Bulleted List - Red">
  <p:cSld name="TITLE_2_3_1_1_1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3e97364e5_0_1219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0" name="Google Shape;760;g83e97364e5_0_1219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1" name="Google Shape;761;g83e97364e5_0_12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g83e97364e5_0_12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3" name="Google Shape;763;g83e97364e5_0_121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64" name="Google Shape;764;g83e97364e5_0_12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65" name="Google Shape;765;g83e97364e5_0_12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83e97364e5_0_12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83e97364e5_0_12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83e97364e5_0_12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83e97364e5_0_12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83e97364e5_0_12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Blank">
  <p:cSld name="Blank_3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3e97364e5_0_123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g83e97364e5_0_12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74" name="Google Shape;774;g83e97364e5_0_12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83e97364e5_0_12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83e97364e5_0_12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83e97364e5_0_12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83e97364e5_0_12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83e97364e5_0_12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ouTube">
  <p:cSld name="Blank_2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g83e97364e5_0_1241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782" name="Google Shape;782;g83e97364e5_0_124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83e97364e5_0_124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83e97364e5_0_124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83e97364e5_0_124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83e97364e5_0_124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83e97364e5_0_124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g83e97364e5_0_1241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789" name="Google Shape;789;g83e97364e5_0_1241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83e97364e5_0_1241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83e97364e5_0_1241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83e97364e5_0_1241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83e97364e5_0_1241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83e97364e5_0_1241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83e97364e5_0_1241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83e97364e5_0_1241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97" name="Google Shape;797;g83e97364e5_0_1241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nal Slide 1">
  <p:cSld name="Blank - Title_1_1_3_1_1_1_1">
    <p:bg>
      <p:bgPr>
        <a:solidFill>
          <a:srgbClr val="FBBC04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83e97364e5_0_1259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00" name="Google Shape;800;g83e97364e5_0_125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g83e97364e5_0_1259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83e97364e5_0_1259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3" name="Google Shape;803;g83e97364e5_0_1259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04" name="Google Shape;804;g83e97364e5_0_125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5" name="Google Shape;805;g83e97364e5_0_125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6" name="Google Shape;806;g83e97364e5_0_125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7" name="Google Shape;807;g83e97364e5_0_125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8" name="Google Shape;808;g83e97364e5_0_125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9" name="Google Shape;809;g83e97364e5_0_125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0" name="Google Shape;810;g83e97364e5_0_125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Cover Slide 1">
  <p:cSld name="CUSTOM_2_1_1">
    <p:bg>
      <p:bgPr>
        <a:solidFill>
          <a:srgbClr val="FFFFFF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g83e97364e5_0_1272"/>
          <p:cNvPicPr preferRelativeResize="0"/>
          <p:nvPr/>
        </p:nvPicPr>
        <p:blipFill/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83e97364e5_0_1272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g83e97364e5_0_1272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g83e97364e5_0_1272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83e97364e5_0_1272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Yellow 1">
  <p:cSld name="TITLE_2_1_2_1_1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3e97364e5_0_127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83e97364e5_0_127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g83e97364e5_0_127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1" name="Google Shape;821;g83e97364e5_0_127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2" name="Google Shape;822;g83e97364e5_0_127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g83e97364e5_0_127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824" name="Google Shape;824;g83e97364e5_0_127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25" name="Google Shape;825;g83e97364e5_0_127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83e97364e5_0_127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83e97364e5_0_127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83e97364e5_0_127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83e97364e5_0_127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83e97364e5_0_127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Blue 1">
  <p:cSld name="TITLE_2_2_1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3e97364e5_0_129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33" name="Google Shape;833;g83e97364e5_0_129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g83e97364e5_0_129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83e97364e5_0_129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g83e97364e5_0_129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7" name="Google Shape;837;g83e97364e5_0_129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838" name="Google Shape;838;g83e97364e5_0_129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39" name="Google Shape;839;g83e97364e5_0_129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83e97364e5_0_129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83e97364e5_0_129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83e97364e5_0_129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83e97364e5_0_129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83e97364e5_0_129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Blue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1" name="Google Shape;81;p5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2" name="Google Shape;82;p5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Google Shape;83;p59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Green 1">
  <p:cSld name="TITLE_2_1_1_2_1_1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3e97364e5_0_130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83e97364e5_0_130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g83e97364e5_0_130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9" name="Google Shape;849;g83e97364e5_0_1306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50" name="Google Shape;850;g83e97364e5_0_1306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g83e97364e5_0_130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852" name="Google Shape;852;g83e97364e5_0_130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53" name="Google Shape;853;g83e97364e5_0_130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83e97364e5_0_130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83e97364e5_0_130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83e97364e5_0_130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83e97364e5_0_130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83e97364e5_0_130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Color Grey - Core Red 1">
  <p:cSld name="TITLE_2_1_1_1_1_1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3e97364e5_0_132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83e97364e5_0_132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g83e97364e5_0_13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3" name="Google Shape;863;g83e97364e5_0_132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64" name="Google Shape;864;g83e97364e5_0_132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g83e97364e5_0_132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866" name="Google Shape;866;g83e97364e5_0_13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67" name="Google Shape;867;g83e97364e5_0_13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83e97364e5_0_13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83e97364e5_0_13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83e97364e5_0_13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83e97364e5_0_13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83e97364e5_0_13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Ads Cover Slide">
  <p:cSld name="CUSTOM_3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3e97364e5_0_1334"/>
          <p:cNvSpPr/>
          <p:nvPr/>
        </p:nvSpPr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Marketing Platform Cover Slide">
  <p:cSld name="CUSTOM_2_2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83e97364e5_0_1336"/>
          <p:cNvSpPr/>
          <p:nvPr/>
        </p:nvSpPr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Ad Manager Cover Slide">
  <p:cSld name="CUSTOM_2_2_1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3e97364e5_0_1338"/>
          <p:cNvSpPr/>
          <p:nvPr/>
        </p:nvSpPr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- Core Yellow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6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Google Shape;88;p6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6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0" name="Google Shape;90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59.xml"/><Relationship Id="rId39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5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3e97364e5_0_903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4" name="Google Shape;444;g83e97364e5_0_903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5" name="Google Shape;445;g83e97364e5_0_90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nodejs.org/en/download/" TargetMode="External"/><Relationship Id="rId4" Type="http://schemas.openxmlformats.org/officeDocument/2006/relationships/hyperlink" Target="https://create-react-app.dev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4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localhost:3000" TargetMode="External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gillyb/tau-workshop" TargetMode="External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mojipedia.org/red-heart/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google.co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"/>
          <p:cNvSpPr/>
          <p:nvPr/>
        </p:nvSpPr>
        <p:spPr>
          <a:xfrm>
            <a:off x="485175" y="36796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Gilly Barr, 04/2020</a:t>
            </a:r>
            <a:endParaRPr b="0" i="0" sz="18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"/>
          <p:cNvSpPr/>
          <p:nvPr/>
        </p:nvSpPr>
        <p:spPr>
          <a:xfrm>
            <a:off x="485175" y="2017750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" sz="55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Frontend Development</a:t>
            </a:r>
            <a:endParaRPr b="0" i="0" sz="800" u="none" cap="none" strike="noStrike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1"/>
          <p:cNvSpPr/>
          <p:nvPr/>
        </p:nvSpPr>
        <p:spPr>
          <a:xfrm>
            <a:off x="485175" y="2888775"/>
            <a:ext cx="8552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rPr>
              <a:t>A friendly introduction</a:t>
            </a:r>
            <a:endParaRPr b="0" i="0" sz="2400" u="none" cap="none" strike="noStrike">
              <a:solidFill>
                <a:srgbClr val="8086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8" name="Google Shape;948;p10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2999700"/>
                <a:gridCol w="1555000"/>
                <a:gridCol w="3226525"/>
                <a:gridCol w="5293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box model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Inline vs. Block 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Each CSS element is bounded by a rectangular box, that has a few layers to it.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Every element has a ‘display’ value. This can be ‘inline’, ‘block’ or ‘inline-block’.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Inline elements are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inlined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the regular flow of the text.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Block elements take up the whole line.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‘inline-block’ elements are inlined, but with some extra ‘block’ abilities.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49" name="Google Shape;9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488" y="2626338"/>
            <a:ext cx="2238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"/>
          <p:cNvSpPr/>
          <p:nvPr/>
        </p:nvSpPr>
        <p:spPr>
          <a:xfrm>
            <a:off x="6161475" y="2663600"/>
            <a:ext cx="466800" cy="222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0"/>
          <p:cNvSpPr/>
          <p:nvPr/>
        </p:nvSpPr>
        <p:spPr>
          <a:xfrm>
            <a:off x="4959800" y="3115175"/>
            <a:ext cx="3130500" cy="222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CSS Concepts </a:t>
            </a:r>
            <a:r>
              <a:rPr i="1" lang="en" sz="1600">
                <a:solidFill>
                  <a:srgbClr val="B7B7B7"/>
                </a:solidFill>
              </a:rPr>
              <a:t>(continued)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7" name="Google Shape;957;p11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2999700"/>
                <a:gridCol w="1555000"/>
                <a:gridCol w="3226525"/>
                <a:gridCol w="5293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Absolute vs. Fixed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Each element has a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‘position’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property.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Usually not defined, but when we want to align something in a very specific position, we can use ‘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absolute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’ or ‘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fixed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’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Fixed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relative to the browser window, regardless of scroll position or any other elements on the screen.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Absolute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relative to the closest parent that has ‘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position: relative;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’ defined.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Both of the above are defined by distance from: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top, bottom, right or left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8" name="Google Shape;958;p1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CSS Concepts </a:t>
            </a:r>
            <a:r>
              <a:rPr i="1" lang="en" sz="1600">
                <a:solidFill>
                  <a:srgbClr val="B7B7B7"/>
                </a:solidFill>
              </a:rPr>
              <a:t>(continued)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3" name="Google Shape;963;p12"/>
          <p:cNvGraphicFramePr/>
          <p:nvPr/>
        </p:nvGraphicFramePr>
        <p:xfrm>
          <a:off x="325788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3173225"/>
                <a:gridCol w="413475"/>
                <a:gridCol w="2041000"/>
                <a:gridCol w="382850"/>
                <a:gridCol w="2390975"/>
              </a:tblGrid>
              <a:tr h="52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Flex</a:t>
                      </a:r>
                      <a:r>
                        <a:rPr b="1" lang="en" sz="1400" u="none" cap="none" strike="noStrike">
                          <a:solidFill>
                            <a:srgbClr val="448A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1" sz="1400" u="none" cap="none" strike="noStrike">
                        <a:solidFill>
                          <a:srgbClr val="448A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Properties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container can be defined with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‘display: flex’ 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then easily define the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flow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spacing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order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alignment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all the ‘items’ inside the container.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flex-direction: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row | column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flex-grow: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&lt;number&gt;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justify-content: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flex-start | flex-end | space-around | space-between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order: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&lt;number&gt;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4" name="Google Shape;964;p1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CSS Concepts </a:t>
            </a:r>
            <a:r>
              <a:rPr i="1" lang="en" sz="1600">
                <a:solidFill>
                  <a:srgbClr val="B7B7B7"/>
                </a:solidFill>
              </a:rPr>
              <a:t>(continued)</a:t>
            </a:r>
            <a:endParaRPr/>
          </a:p>
        </p:txBody>
      </p:sp>
      <p:pic>
        <p:nvPicPr>
          <p:cNvPr id="965" name="Google Shape;9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00" y="3116476"/>
            <a:ext cx="5263426" cy="15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971" name="Google Shape;971;p13"/>
          <p:cNvSpPr txBox="1"/>
          <p:nvPr>
            <p:ph idx="1" type="body"/>
          </p:nvPr>
        </p:nvSpPr>
        <p:spPr>
          <a:xfrm>
            <a:off x="344500" y="2175900"/>
            <a:ext cx="3914400" cy="28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Defines the </a:t>
            </a:r>
            <a:r>
              <a:rPr b="1" lang="en">
                <a:solidFill>
                  <a:schemeClr val="dk1"/>
                </a:solidFill>
              </a:rPr>
              <a:t>behavior</a:t>
            </a:r>
            <a:r>
              <a:rPr lang="en">
                <a:solidFill>
                  <a:schemeClr val="dk1"/>
                </a:solidFill>
              </a:rPr>
              <a:t> of our web page.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First version built in just </a:t>
            </a:r>
            <a:r>
              <a:rPr b="1" lang="en">
                <a:solidFill>
                  <a:schemeClr val="dk1"/>
                </a:solidFill>
              </a:rPr>
              <a:t>2 weeks</a:t>
            </a:r>
            <a:r>
              <a:rPr lang="en">
                <a:solidFill>
                  <a:schemeClr val="dk1"/>
                </a:solidFill>
              </a:rPr>
              <a:t>!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Today JS is the </a:t>
            </a:r>
            <a:r>
              <a:rPr b="1" lang="en">
                <a:solidFill>
                  <a:schemeClr val="dk1"/>
                </a:solidFill>
              </a:rPr>
              <a:t>most popular</a:t>
            </a:r>
            <a:r>
              <a:rPr lang="en">
                <a:solidFill>
                  <a:schemeClr val="dk1"/>
                </a:solidFill>
              </a:rPr>
              <a:t> programming language in the world.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>
                <a:solidFill>
                  <a:schemeClr val="dk1"/>
                </a:solidFill>
              </a:rPr>
              <a:t>Runs on every browser, every mobile client, on the server (nodejs), desktop apps (electron), etc.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Each browser has its own interpreter.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2" name="Google Shape;9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700" y="1032625"/>
            <a:ext cx="4580301" cy="274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7" name="Google Shape;977;p14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8" name="Google Shape;978;p1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&amp; the DOM </a:t>
            </a:r>
            <a:r>
              <a:rPr b="1" lang="en" sz="1600">
                <a:solidFill>
                  <a:srgbClr val="B7B7B7"/>
                </a:solidFill>
              </a:rPr>
              <a:t>(Document Object Model)</a:t>
            </a:r>
            <a:endParaRPr b="1" sz="1600">
              <a:solidFill>
                <a:srgbClr val="B7B7B7"/>
              </a:solidFill>
            </a:endParaRPr>
          </a:p>
        </p:txBody>
      </p:sp>
      <p:sp>
        <p:nvSpPr>
          <p:cNvPr id="979" name="Google Shape;979;p14"/>
          <p:cNvSpPr txBox="1"/>
          <p:nvPr/>
        </p:nvSpPr>
        <p:spPr>
          <a:xfrm>
            <a:off x="456900" y="933400"/>
            <a:ext cx="5182800" cy="3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 web page structure is represented in memory as a </a:t>
            </a: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tree</a:t>
            </a: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element is a node</a:t>
            </a: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in the tree.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(The ‘&lt;html&gt;’ tag is the root)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4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Each node (element) in the tree can be accessed via javascript, and can be modified freely.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create nodes, remove nodes, change attributes, edit styles, etc..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9700" y="983475"/>
            <a:ext cx="3199500" cy="331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5" name="Google Shape;985;p15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6" name="Google Shape;986;p1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&amp; the DOM </a:t>
            </a:r>
            <a:r>
              <a:rPr b="1" lang="en" sz="1600">
                <a:solidFill>
                  <a:srgbClr val="B7B7B7"/>
                </a:solidFill>
              </a:rPr>
              <a:t>(Document Object Model)</a:t>
            </a:r>
            <a:endParaRPr b="1" sz="1600">
              <a:solidFill>
                <a:srgbClr val="B7B7B7"/>
              </a:solidFill>
            </a:endParaRPr>
          </a:p>
        </p:txBody>
      </p:sp>
      <p:sp>
        <p:nvSpPr>
          <p:cNvPr id="987" name="Google Shape;987;p15"/>
          <p:cNvSpPr txBox="1"/>
          <p:nvPr/>
        </p:nvSpPr>
        <p:spPr>
          <a:xfrm>
            <a:off x="304500" y="933400"/>
            <a:ext cx="5254500" cy="3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Accessing nodes: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document.getElementById(‘page-title’);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document.getElementsByTagName(‘img’);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4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Modify elements styles: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someElement.styles.fontSize = ‘14px’;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someElement.styles.backgroundColor = ‘black’;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4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Create elements and adding them to the DOM: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let newElement = document.createElement(‘div’);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newElement.setAttribute(‘style’, ‘background-color: black’);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document.getElementsByTagName(‘body’)[0]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        .appendChild(newElement);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b="0" i="0" sz="1000" u="none" cap="none" strike="noStrike">
              <a:solidFill>
                <a:srgbClr val="434343"/>
              </a:solidFill>
              <a:highlight>
                <a:srgbClr val="FFE599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Mono Medium"/>
              <a:buChar char="●"/>
            </a:pPr>
            <a: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Adding/Removing classes from elements:</a:t>
            </a:r>
            <a:br>
              <a:rPr b="0" i="0" lang="en" sz="14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someElement.classList.add(‘new-class’);</a:t>
            </a:r>
            <a:b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0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someElement.classList.remove(‘old-class’);</a:t>
            </a:r>
            <a:endParaRPr b="0" i="0" sz="14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2" name="Google Shape;992;p16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3" name="Google Shape;993;p1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994" name="Google Shape;994;p16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3221250"/>
                <a:gridCol w="1669850"/>
                <a:gridCol w="36221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Javscript has: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(&amp; BigInt)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String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Boolean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Symbol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Object (Function, Array, Date, RegExp)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null / undefined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Defined with ‘let’ or ‘const’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Almost everything is an ‘Object’ in javascript.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objects have a ‘prototype’ - This is similar to inheritance.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an object: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95" name="Google Shape;9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338" y="3146413"/>
            <a:ext cx="28098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0" name="Google Shape;1000;p17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1" name="Google Shape;1001;p1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1002" name="Google Shape;1002;p17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85200"/>
                <a:gridCol w="60590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Functions can be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named or anonymous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 can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 a function as a value just by using its name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without invoking it.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passing functions around, you need to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 aware of the use of ‘this’..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shorthand version is widely used because of its simplicity and fixed the ‘this’ problem.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03" name="Google Shape;10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850" y="1024775"/>
            <a:ext cx="3615799" cy="34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8" name="Google Shape;1008;p18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9" name="Google Shape;1009;p1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1010" name="Google Shape;1010;p18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02050"/>
                <a:gridCol w="6890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Promises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promise is an object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represents something that will happen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 the future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for actions that happen outside of the main js thread, like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requests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has a </a:t>
                      </a: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D966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then()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method, and </a:t>
                      </a: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D966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catch()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method, which both receive a function as a parameter, that will be invoked when the promise is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resolved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11" name="Google Shape;10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613" y="705625"/>
            <a:ext cx="3615800" cy="303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6" name="Google Shape;1016;p19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7" name="Google Shape;1017;p1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1018" name="Google Shape;1018;p19"/>
          <p:cNvGraphicFramePr/>
          <p:nvPr/>
        </p:nvGraphicFramePr>
        <p:xfrm>
          <a:off x="344500" y="84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02050"/>
                <a:gridCol w="689050"/>
              </a:tblGrid>
              <a:tr h="579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Promises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19" name="Google Shape;10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00" y="1246850"/>
            <a:ext cx="3603600" cy="194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9"/>
          <p:cNvSpPr txBox="1"/>
          <p:nvPr/>
        </p:nvSpPr>
        <p:spPr>
          <a:xfrm>
            <a:off x="4855150" y="1743575"/>
            <a:ext cx="3118200" cy="784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&gt; called before foo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&gt; called after foo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&gt; timeout over!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21" name="Google Shape;1021;p19"/>
          <p:cNvCxnSpPr/>
          <p:nvPr/>
        </p:nvCxnSpPr>
        <p:spPr>
          <a:xfrm flipH="1" rot="10800000">
            <a:off x="4077250" y="2092200"/>
            <a:ext cx="6438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22" name="Google Shape;10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500" y="3763475"/>
            <a:ext cx="369570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9"/>
          <p:cNvSpPr txBox="1"/>
          <p:nvPr/>
        </p:nvSpPr>
        <p:spPr>
          <a:xfrm>
            <a:off x="4855150" y="3532225"/>
            <a:ext cx="3118200" cy="784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&gt; called before foo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&gt; timeout over!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&gt; called after foo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24" name="Google Shape;1024;p19"/>
          <p:cNvCxnSpPr/>
          <p:nvPr/>
        </p:nvCxnSpPr>
        <p:spPr>
          <a:xfrm flipH="1" rot="10800000">
            <a:off x="4151000" y="4010200"/>
            <a:ext cx="583500" cy="1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Agenda</a:t>
            </a:r>
            <a:endParaRPr/>
          </a:p>
        </p:txBody>
      </p:sp>
      <p:graphicFrame>
        <p:nvGraphicFramePr>
          <p:cNvPr id="892" name="Google Shape;892;p2"/>
          <p:cNvGraphicFramePr/>
          <p:nvPr/>
        </p:nvGraphicFramePr>
        <p:xfrm>
          <a:off x="222175" y="118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517675"/>
                <a:gridCol w="6721325"/>
              </a:tblGrid>
              <a:tr h="55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browser &amp; how it works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Cookies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AJAX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Frameworks &amp; Libraries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What, Which &amp; Why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○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Overview of React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Demo</a:t>
                      </a:r>
                      <a:b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DevTools - some tips and tricks</a:t>
                      </a:r>
                      <a:endParaRPr sz="16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Google Shape;1029;p20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0" name="Google Shape;1030;p2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1031" name="Google Shape;1031;p20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037150"/>
                <a:gridCol w="8539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async / await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async function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a function that runs in a separate order than the rest of the code, and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returns a promise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Calling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await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the function, or the function’s result, will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stop the code execution until the promise is resolved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(or an error is thrown).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32" name="Google Shape;10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400" y="1301050"/>
            <a:ext cx="3615800" cy="2599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7" name="Google Shape;1037;p21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8" name="Google Shape;1038;p2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1039" name="Google Shape;1039;p21"/>
          <p:cNvGraphicFramePr/>
          <p:nvPr/>
        </p:nvGraphicFramePr>
        <p:xfrm>
          <a:off x="344500" y="84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037150"/>
                <a:gridCol w="8539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async / await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40" name="Google Shape;10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00" y="1273675"/>
            <a:ext cx="3603600" cy="19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21"/>
          <p:cNvSpPr txBox="1"/>
          <p:nvPr/>
        </p:nvSpPr>
        <p:spPr>
          <a:xfrm>
            <a:off x="4908800" y="1622850"/>
            <a:ext cx="3118200" cy="784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&gt; called before foo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&gt; timeout over!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&gt; called after foo</a:t>
            </a:r>
            <a:endParaRPr b="1" i="0" sz="1400" u="none" cap="none" strike="noStrike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42" name="Google Shape;1042;p21"/>
          <p:cNvCxnSpPr/>
          <p:nvPr/>
        </p:nvCxnSpPr>
        <p:spPr>
          <a:xfrm flipH="1" rot="10800000">
            <a:off x="3948100" y="2078719"/>
            <a:ext cx="840000" cy="1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7" name="Google Shape;1047;p22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8" name="Google Shape;1048;p2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Javascript Concepts</a:t>
            </a:r>
            <a:endParaRPr/>
          </a:p>
        </p:txBody>
      </p:sp>
      <p:graphicFrame>
        <p:nvGraphicFramePr>
          <p:cNvPr id="1049" name="Google Shape;1049;p22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02050"/>
                <a:gridCol w="689050"/>
              </a:tblGrid>
              <a:tr h="5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Classes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javascript class still has a prototype inheritance model under the hood.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inherit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from other classes using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Parent’s constructor are called with </a:t>
                      </a: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E599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super()</a:t>
                      </a:r>
                      <a:endParaRPr sz="1100" u="none" cap="none" strike="noStrike">
                        <a:solidFill>
                          <a:srgbClr val="434343"/>
                        </a:solidFill>
                        <a:highlight>
                          <a:srgbClr val="FFE599"/>
                        </a:highlight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50" name="Google Shape;10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325" y="1020288"/>
            <a:ext cx="3615800" cy="31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3"/>
          <p:cNvSpPr/>
          <p:nvPr/>
        </p:nvSpPr>
        <p:spPr>
          <a:xfrm>
            <a:off x="484225" y="1090025"/>
            <a:ext cx="40212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rPr>
              <a:t>XMLHttpRequest (a.k.a. AJAX / fetch)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An object that allows us to make calls to different web pages, api’s or resources.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fetch()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is the modern api - much simpler to use and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works with promises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Note: Calling ‘fetch’ or using XMLHttpRequest doesn’t stop the rest of the code from running, so we need to pass it a function to invoke for when the response arrives.</a:t>
            </a:r>
            <a:endParaRPr b="0" i="1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23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Javscript Concepts</a:t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225" y="603900"/>
            <a:ext cx="4333775" cy="39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4"/>
          <p:cNvSpPr/>
          <p:nvPr/>
        </p:nvSpPr>
        <p:spPr>
          <a:xfrm>
            <a:off x="484225" y="1526925"/>
            <a:ext cx="7824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 web is based on the HTTP protocol (which is based on TCP)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Every call the browser makes is an HTTP request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24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&amp; REST</a:t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Google Shape;10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200" y="2354925"/>
            <a:ext cx="3723400" cy="2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4925" y="1789200"/>
            <a:ext cx="2701300" cy="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4925" y="2696775"/>
            <a:ext cx="3686890" cy="238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p24"/>
          <p:cNvCxnSpPr/>
          <p:nvPr/>
        </p:nvCxnSpPr>
        <p:spPr>
          <a:xfrm flipH="1" rot="10800000">
            <a:off x="2847100" y="2114650"/>
            <a:ext cx="2445000" cy="53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8" name="Google Shape;1068;p24"/>
          <p:cNvCxnSpPr>
            <a:stCxn id="1066" idx="1"/>
          </p:cNvCxnSpPr>
          <p:nvPr/>
        </p:nvCxnSpPr>
        <p:spPr>
          <a:xfrm flipH="1">
            <a:off x="4300925" y="3890750"/>
            <a:ext cx="1104000" cy="1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9" name="Google Shape;1069;p24"/>
          <p:cNvCxnSpPr/>
          <p:nvPr/>
        </p:nvCxnSpPr>
        <p:spPr>
          <a:xfrm>
            <a:off x="6344025" y="2323925"/>
            <a:ext cx="5400" cy="40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5"/>
          <p:cNvSpPr/>
          <p:nvPr/>
        </p:nvSpPr>
        <p:spPr>
          <a:xfrm>
            <a:off x="331825" y="1526925"/>
            <a:ext cx="2398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Each HTTP request is built with a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set of headers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body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Every request will have a </a:t>
            </a: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D966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method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header - which can be </a:t>
            </a:r>
            <a:r>
              <a:rPr b="0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GET, POST, PUT, DELETE, HEAD, OPTIONS</a:t>
            </a:r>
            <a:endParaRPr b="0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25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&amp; REST</a:t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500" y="798925"/>
            <a:ext cx="6230502" cy="38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5"/>
          <p:cNvSpPr/>
          <p:nvPr/>
        </p:nvSpPr>
        <p:spPr>
          <a:xfrm>
            <a:off x="2908300" y="2959100"/>
            <a:ext cx="1854300" cy="20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25"/>
          <p:cNvSpPr/>
          <p:nvPr/>
        </p:nvSpPr>
        <p:spPr>
          <a:xfrm>
            <a:off x="4762600" y="3016250"/>
            <a:ext cx="4381500" cy="165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0501" y="798925"/>
            <a:ext cx="6242255" cy="386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6"/>
          <p:cNvSpPr/>
          <p:nvPr/>
        </p:nvSpPr>
        <p:spPr>
          <a:xfrm>
            <a:off x="331825" y="1526925"/>
            <a:ext cx="2398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Responses will also have a set of headers, and usually a body.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Common response headers are: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D966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status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which tells us the status of the response.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2xx = OK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3xx = Redirect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4xx = Client Error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5xx = Server Error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D966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content-type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tells us how the browser should parse the response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26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&amp; REST</a:t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6"/>
          <p:cNvSpPr/>
          <p:nvPr/>
        </p:nvSpPr>
        <p:spPr>
          <a:xfrm>
            <a:off x="2971800" y="3016250"/>
            <a:ext cx="1854300" cy="20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26"/>
          <p:cNvSpPr/>
          <p:nvPr/>
        </p:nvSpPr>
        <p:spPr>
          <a:xfrm>
            <a:off x="4838800" y="3016250"/>
            <a:ext cx="4381500" cy="165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7"/>
          <p:cNvSpPr/>
          <p:nvPr/>
        </p:nvSpPr>
        <p:spPr>
          <a:xfrm>
            <a:off x="484225" y="1526925"/>
            <a:ext cx="78240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Cookies are pieces of information a web server can use to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maintain state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on the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user’s machine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Every time the browser sends an http request, it checks if it has a cookie registered for that domain, and if it does, it sends it in the request as well.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In the server’s response the cookie can be overridden - using the </a:t>
            </a: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D966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set-cookie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header.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Common uses of cookies are to save user preferences for a specific site, what they added to a shopping cart, authentication status, etc.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1" i="1" lang="en" sz="1100" u="none" cap="none" strike="noStrike">
                <a:solidFill>
                  <a:srgbClr val="80868B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b="0" i="1" lang="en" sz="1100" u="none" cap="none" strike="noStrike">
                <a:solidFill>
                  <a:srgbClr val="80868B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This comes with a lot of security risks! Stealing a cookie can mean stealing an online identity!</a:t>
            </a:r>
            <a:endParaRPr b="0" i="1" sz="1100" u="none" cap="none" strike="noStrike">
              <a:solidFill>
                <a:srgbClr val="80868B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27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Cookies</a:t>
            </a:r>
            <a:endParaRPr b="0" i="0" sz="2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8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Cookies </a:t>
            </a:r>
            <a:r>
              <a:rPr b="0" i="1" lang="en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(sample request)</a:t>
            </a:r>
            <a:endParaRPr b="0" i="1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400" y="798925"/>
            <a:ext cx="5471193" cy="40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28"/>
          <p:cNvSpPr/>
          <p:nvPr/>
        </p:nvSpPr>
        <p:spPr>
          <a:xfrm>
            <a:off x="3713500" y="3797300"/>
            <a:ext cx="3594000" cy="34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9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Cookies </a:t>
            </a:r>
            <a:r>
              <a:rPr b="0" i="1" lang="en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(sample response)</a:t>
            </a:r>
            <a:endParaRPr b="0" i="1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6" name="Google Shape;11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450" y="957675"/>
            <a:ext cx="6511088" cy="37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29"/>
          <p:cNvSpPr/>
          <p:nvPr/>
        </p:nvSpPr>
        <p:spPr>
          <a:xfrm>
            <a:off x="4361200" y="2520950"/>
            <a:ext cx="3550800" cy="155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"/>
          <p:cNvSpPr/>
          <p:nvPr/>
        </p:nvSpPr>
        <p:spPr>
          <a:xfrm>
            <a:off x="962195" y="1762175"/>
            <a:ext cx="3907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browser &amp; how it works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0"/>
          <p:cNvSpPr/>
          <p:nvPr/>
        </p:nvSpPr>
        <p:spPr>
          <a:xfrm>
            <a:off x="615375" y="930250"/>
            <a:ext cx="73473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Work offline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Push notifications (mobile and desktop)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Camera and Microphone capabilities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Offline storage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Vibration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Touch gestures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Detect location and device motion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Speech recognition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Payments</a:t>
            </a:r>
            <a:endParaRPr b="0" i="0" sz="1100" u="none" cap="none" strike="noStrike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More cool things the browser can do...</a:t>
            </a:r>
            <a:endParaRPr/>
          </a:p>
        </p:txBody>
      </p:sp>
      <p:pic>
        <p:nvPicPr>
          <p:cNvPr id="1114" name="Google Shape;11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57" y="930250"/>
            <a:ext cx="3409875" cy="33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1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Wild Wild West...</a:t>
            </a:r>
            <a:endParaRPr b="0" i="1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00" y="875125"/>
            <a:ext cx="5933244" cy="40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2"/>
          <p:cNvSpPr/>
          <p:nvPr/>
        </p:nvSpPr>
        <p:spPr>
          <a:xfrm>
            <a:off x="962200" y="1762175"/>
            <a:ext cx="6211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Frameworks &amp; Libraries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3"/>
          <p:cNvSpPr/>
          <p:nvPr/>
        </p:nvSpPr>
        <p:spPr>
          <a:xfrm>
            <a:off x="484225" y="1526925"/>
            <a:ext cx="83211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Libraries offer various classes and methods/functions to make specific tasks easier.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i.e.: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jQuery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is a very popular framework that aimed to make many tasks like DOM manipulation, CSS animations, event handling and ajax much easier, while maintaining a common api that would solve different browsers’ specifications.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Frameworks define the application design, and call the users code in a specific way. 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 very popular design paradigm is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MVC - Model-View-Controller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Splitting the app into different layers to improve code quality and maintainability.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Some examples of this are: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React, AngularJS, EmberJS, Vue</a:t>
            </a:r>
            <a:b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CSS specific frameworks exist as well -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is a very popular option.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They solve common problems with layout as well, and make many complex styling issues much simpler.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33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Frameworks &amp; libraries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4"/>
          <p:cNvSpPr/>
          <p:nvPr/>
        </p:nvSpPr>
        <p:spPr>
          <a:xfrm>
            <a:off x="484225" y="1526925"/>
            <a:ext cx="83211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Make many complicated tasks easier (i.e. XMLHttpRequest → $.ajax()  )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Make code much more maintainable and easier to test. (by splitting to layers - MVC)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Solve many cross browser issues.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Performance optimizations (i.e.: Virtual DOM)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Security, security, security!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34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27" y="1402328"/>
            <a:ext cx="4363500" cy="20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/>
          <p:nvPr/>
        </p:nvSpPr>
        <p:spPr>
          <a:xfrm>
            <a:off x="484225" y="1526925"/>
            <a:ext cx="83211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React is a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UI Component library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Each component has it’s view, internal state and logic.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Components are classes that inherit from </a:t>
            </a: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React.Component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JSX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is used to represent a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component’s template</a:t>
            </a:r>
            <a:r>
              <a:rPr b="0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(the view).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Each component handles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its own events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updates its own state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Updating the component’s UI is </a:t>
            </a:r>
            <a:r>
              <a:rPr b="1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only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done by changing its state object (</a:t>
            </a: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setState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Once a state is changed,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React builds the new DOM in memory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(also known as ‘virtual DOM’) and compares it to the previous DOM -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Only when there are differences, React will re-render the component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36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Overview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7"/>
          <p:cNvSpPr/>
          <p:nvPr/>
        </p:nvSpPr>
        <p:spPr>
          <a:xfrm>
            <a:off x="484225" y="1526925"/>
            <a:ext cx="40179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 simplest way to create a react component is to just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define a JSX template as a variable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String interpolation in JSX is done by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inserting brackets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with an expression inside.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JSX is very similar to html - but: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All attributes are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camelCase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(no hyphens)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○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was renamed to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className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After compiling, JSX elements are converted into calls to </a:t>
            </a: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React.createElement()</a:t>
            </a:r>
            <a:endParaRPr b="0" i="0" sz="1100" u="none" cap="none" strike="noStrike">
              <a:solidFill>
                <a:srgbClr val="434343"/>
              </a:solidFill>
              <a:highlight>
                <a:srgbClr val="FFE599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54" name="Google Shape;1154;p37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Overview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325" y="1414075"/>
            <a:ext cx="4337076" cy="2315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8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Overview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1" name="Google Shape;1161;p38"/>
          <p:cNvGraphicFramePr/>
          <p:nvPr/>
        </p:nvGraphicFramePr>
        <p:xfrm>
          <a:off x="344900" y="113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85200"/>
                <a:gridCol w="605900"/>
              </a:tblGrid>
              <a:tr h="53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State &amp; Props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5725"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 can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only be initialized in a component’s constructor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state using </a:t>
                      </a: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E599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this.setState()</a:t>
                      </a:r>
                      <a:endParaRPr sz="1100" u="none" cap="none" strike="noStrike">
                        <a:solidFill>
                          <a:srgbClr val="434343"/>
                        </a:solidFill>
                        <a:highlight>
                          <a:srgbClr val="FFE599"/>
                        </a:highlight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  <a:p>
                      <a:pPr indent="-298450" lvl="1" marL="9144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○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 will then re-render the component if necessary.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 can inject into your component parameters using the 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props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object.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62" name="Google Shape;11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925" y="270575"/>
            <a:ext cx="3603201" cy="4602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9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 Overview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8" name="Google Shape;1168;p39"/>
          <p:cNvGraphicFramePr/>
          <p:nvPr/>
        </p:nvGraphicFramePr>
        <p:xfrm>
          <a:off x="344900" y="113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85200"/>
                <a:gridCol w="605900"/>
              </a:tblGrid>
              <a:tr h="67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Component Lifecycle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650"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might want to invoke code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 the component is rendered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screen, or </a:t>
                      </a:r>
                      <a:r>
                        <a:rPr b="1"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before it is removed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are two hooks for this: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E599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componentDidMount()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Called after render (once)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E599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componentWillUnmount()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Called before being removed from the DOM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few more useful (but less common) events: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E599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componentDidUpdate(prevProps)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called after a component was updated with new props.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  <a:highlight>
                            <a:srgbClr val="FFE599"/>
                          </a:highlight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shouldComponentUpdate(nextProps, nextState)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 called when the props/state were changed, and you can change define if this requires a re-render.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904" name="Google Shape;904;p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Defines the </a:t>
            </a:r>
            <a:r>
              <a:rPr b="1" lang="en">
                <a:solidFill>
                  <a:schemeClr val="dk1"/>
                </a:solidFill>
              </a:rPr>
              <a:t>structure of your content.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Built from different elements.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Each element has a </a:t>
            </a:r>
            <a:r>
              <a:rPr b="1" lang="en">
                <a:solidFill>
                  <a:schemeClr val="dk1"/>
                </a:solidFill>
              </a:rPr>
              <a:t>semantic</a:t>
            </a:r>
            <a:r>
              <a:rPr lang="en">
                <a:solidFill>
                  <a:schemeClr val="dk1"/>
                </a:solidFill>
              </a:rPr>
              <a:t> meaning.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Each element can have many </a:t>
            </a:r>
            <a:r>
              <a:rPr b="1" lang="en">
                <a:solidFill>
                  <a:schemeClr val="dk1"/>
                </a:solidFill>
              </a:rPr>
              <a:t>attributes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Elements can be nested.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5" name="Google Shape;9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51" y="1054425"/>
            <a:ext cx="5518098" cy="290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40"/>
          <p:cNvSpPr/>
          <p:nvPr/>
        </p:nvSpPr>
        <p:spPr>
          <a:xfrm>
            <a:off x="962197" y="1762175"/>
            <a:ext cx="3352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Demo!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a react app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79" name="Google Shape;1179;p41"/>
          <p:cNvGraphicFramePr/>
          <p:nvPr/>
        </p:nvGraphicFramePr>
        <p:xfrm>
          <a:off x="344900" y="113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85200"/>
                <a:gridCol w="605900"/>
              </a:tblGrid>
              <a:tr h="67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Prerequisites &amp; Installation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650"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 </a:t>
                      </a: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nodejs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68B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 “</a:t>
                      </a:r>
                      <a:r>
                        <a:rPr b="1"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Create React App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80" name="Google Shape;118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475" y="2426025"/>
            <a:ext cx="2952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7875" y="1271038"/>
            <a:ext cx="3603201" cy="260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2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a react app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7" name="Google Shape;1187;p42"/>
          <p:cNvGraphicFramePr/>
          <p:nvPr/>
        </p:nvGraphicFramePr>
        <p:xfrm>
          <a:off x="344900" y="113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4285200"/>
                <a:gridCol w="605900"/>
              </a:tblGrid>
              <a:tr h="67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You’re ready to start!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 to </a:t>
                      </a: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http://localhost:3000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you should see this:</a:t>
                      </a:r>
                      <a:b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88" name="Google Shape;118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250" y="2188375"/>
            <a:ext cx="3603200" cy="238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3e97364e5_0_897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Building a react app</a:t>
            </a:r>
            <a:endParaRPr sz="2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194" name="Google Shape;1194;g83e97364e5_0_897"/>
          <p:cNvGraphicFramePr/>
          <p:nvPr/>
        </p:nvGraphicFramePr>
        <p:xfrm>
          <a:off x="344900" y="113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{F85C9D99-DADD-4310-A88F-092244176416}</a:tableStyleId>
              </a:tblPr>
              <a:tblGrid>
                <a:gridCol w="4285200"/>
                <a:gridCol w="605900"/>
              </a:tblGrid>
              <a:tr h="67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Demo repo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3"/>
                        </a:rPr>
                        <a:t>https://github.com/gillyb/tau-workshop</a:t>
                      </a:r>
                      <a:br>
                        <a:rPr lang="en" sz="1100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100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95" name="Google Shape;1195;g83e97364e5_0_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50" y="2190000"/>
            <a:ext cx="3603200" cy="204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3"/>
          <p:cNvSpPr/>
          <p:nvPr/>
        </p:nvSpPr>
        <p:spPr>
          <a:xfrm>
            <a:off x="962197" y="1762175"/>
            <a:ext cx="3352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DevTools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4"/>
          <p:cNvSpPr/>
          <p:nvPr/>
        </p:nvSpPr>
        <p:spPr>
          <a:xfrm>
            <a:off x="484225" y="1526925"/>
            <a:ext cx="40179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DevTools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(or </a:t>
            </a:r>
            <a:r>
              <a:rPr b="0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FireBug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) is our window to the client side code.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Everything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that happens on the client side we can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r>
              <a:rPr b="1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 modify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to our needs!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DevTools is a front-end developers best friend!</a:t>
            </a:r>
            <a:b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Fun Fact: </a:t>
            </a:r>
            <a:r>
              <a:rPr b="0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DevTools (and FireBug) is just another webapp written in javascript.</a:t>
            </a:r>
            <a:endParaRPr b="0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44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DevTools</a:t>
            </a:r>
            <a:r>
              <a:rPr b="0" i="0" lang="en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900" u="none" cap="none" strike="noStrike">
                <a:solidFill>
                  <a:srgbClr val="66009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❤️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875" y="798925"/>
            <a:ext cx="4333778" cy="183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3875" y="2810275"/>
            <a:ext cx="4333773" cy="15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5"/>
          <p:cNvSpPr/>
          <p:nvPr/>
        </p:nvSpPr>
        <p:spPr>
          <a:xfrm>
            <a:off x="484225" y="1526925"/>
            <a:ext cx="40179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Accessing elements in the console: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$0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to access highlighted element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Right click &gt; Copy &gt; ‘Copy Selector’ or ‘Copy JS Path’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‘Copy JS Path’ will copy to your clipboard a command like this: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highlight>
                  <a:srgbClr val="FFD966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document.querySelector(‘#content’)</a:t>
            </a:r>
            <a:endParaRPr b="0" i="0" sz="1100" u="none" cap="none" strike="noStrike">
              <a:solidFill>
                <a:srgbClr val="434343"/>
              </a:solidFill>
              <a:highlight>
                <a:srgbClr val="FFD966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434343"/>
              </a:solidFill>
              <a:highlight>
                <a:srgbClr val="FFD966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1" lang="en" sz="1100" u="none" cap="none" strike="noStrike">
                <a:solidFill>
                  <a:srgbClr val="80868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1" lang="en" sz="1100" u="none" cap="none" strike="noStrike">
                <a:solidFill>
                  <a:srgbClr val="80868B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  <a:r>
              <a:rPr b="0" i="1" lang="en" sz="1100" u="none" cap="none" strike="noStrike">
                <a:solidFill>
                  <a:srgbClr val="80868B"/>
                </a:solidFill>
                <a:latin typeface="Lato"/>
                <a:ea typeface="Lato"/>
                <a:cs typeface="Lato"/>
                <a:sym typeface="Lato"/>
              </a:rPr>
              <a:t>The DOM displayed here is how the browser interpreted our code, not necessarily our exact code.</a:t>
            </a:r>
            <a:endParaRPr b="0" i="1" sz="1100" u="none" cap="none" strike="noStrike">
              <a:solidFill>
                <a:srgbClr val="80868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45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DevTools </a:t>
            </a:r>
            <a:r>
              <a:rPr b="1" i="0" lang="en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tips and tricks</a:t>
            </a:r>
            <a:endParaRPr b="1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425" y="1044450"/>
            <a:ext cx="4337075" cy="305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6"/>
          <p:cNvSpPr/>
          <p:nvPr/>
        </p:nvSpPr>
        <p:spPr>
          <a:xfrm>
            <a:off x="484225" y="1526925"/>
            <a:ext cx="40179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Use the Console tab to run anything!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Lato"/>
              <a:buChar char="●"/>
            </a:pPr>
            <a:r>
              <a:rPr b="0" baseline="30000" i="0" lang="en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Directly type or paste js code into it and hit ‘enter’.</a:t>
            </a:r>
            <a:br>
              <a:rPr b="0" baseline="30000" i="0" lang="en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baseline="30000" i="0" sz="18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</a:pPr>
            <a:r>
              <a:rPr b="0" baseline="30000" i="0" lang="en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You can just type a name of an object, and it will show all of its properties.</a:t>
            </a:r>
            <a:br>
              <a:rPr b="0" baseline="30000" i="0" lang="en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baseline="30000" i="0" sz="18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</a:pPr>
            <a:r>
              <a:rPr b="0" baseline="30000" i="0" lang="en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You will see here </a:t>
            </a:r>
            <a:r>
              <a:rPr b="1" baseline="30000" i="0" lang="en" sz="1800" u="none" cap="none" strike="noStrike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errors</a:t>
            </a:r>
            <a:r>
              <a:rPr b="0" baseline="30000" i="0" lang="en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thrown in your app, and output from calls to </a:t>
            </a:r>
            <a:r>
              <a:rPr b="0" baseline="30000" i="0" lang="en" sz="1600" u="none" cap="none" strike="noStrike">
                <a:solidFill>
                  <a:srgbClr val="434343"/>
                </a:solidFill>
                <a:highlight>
                  <a:srgbClr val="FFE599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console.log(‘some log information’);</a:t>
            </a:r>
            <a:endParaRPr b="0" baseline="30000" i="0" sz="1600" u="none" cap="none" strike="noStrike">
              <a:solidFill>
                <a:srgbClr val="434343"/>
              </a:solidFill>
              <a:highlight>
                <a:srgbClr val="FFE599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21" name="Google Shape;1221;p46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DevTools </a:t>
            </a:r>
            <a:r>
              <a:rPr b="1" i="0" lang="en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tips and tricks</a:t>
            </a:r>
            <a:endParaRPr b="1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400" y="1312438"/>
            <a:ext cx="4337074" cy="251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7"/>
          <p:cNvSpPr/>
          <p:nvPr/>
        </p:nvSpPr>
        <p:spPr>
          <a:xfrm>
            <a:off x="484225" y="1526925"/>
            <a:ext cx="40179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Navigating and debugging your code:</a:t>
            </a:r>
            <a:endParaRPr b="0" i="0" sz="11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Roboto"/>
              <a:buChar char="●"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Command + P</a:t>
            </a: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to search for specific files (js/css)</a:t>
            </a:r>
            <a:b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Click on the brackets button “</a:t>
            </a:r>
            <a:r>
              <a:rPr b="1" i="0" lang="en" sz="11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{}</a:t>
            </a: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” to parse/indent the code.</a:t>
            </a:r>
            <a:b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Click on the line numbers to place breakpoints.</a:t>
            </a:r>
            <a:b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Right click on the line number to create a </a:t>
            </a:r>
            <a:r>
              <a:rPr b="1" i="0" lang="en" sz="11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conditional breakpoint</a:t>
            </a:r>
            <a:r>
              <a:rPr b="0" i="0" lang="en" sz="11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0" i="0" sz="11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47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DevTools </a:t>
            </a:r>
            <a:r>
              <a:rPr b="1" i="0" lang="en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tips and tricks</a:t>
            </a:r>
            <a:endParaRPr b="1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9" name="Google Shape;12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1" y="1492388"/>
            <a:ext cx="5727698" cy="2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47"/>
          <p:cNvSpPr/>
          <p:nvPr/>
        </p:nvSpPr>
        <p:spPr>
          <a:xfrm>
            <a:off x="6350000" y="1526925"/>
            <a:ext cx="1549500" cy="59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47"/>
          <p:cNvSpPr/>
          <p:nvPr/>
        </p:nvSpPr>
        <p:spPr>
          <a:xfrm>
            <a:off x="5276850" y="3524250"/>
            <a:ext cx="520800" cy="15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8"/>
          <p:cNvSpPr/>
          <p:nvPr/>
        </p:nvSpPr>
        <p:spPr>
          <a:xfrm>
            <a:off x="484225" y="1526925"/>
            <a:ext cx="40179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Navigating the </a:t>
            </a: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 tab: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Use the filters (and search) to find what you need.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(‘XHR’ is short for XMLHttpRequest and will show you all ajax requests)</a:t>
            </a:r>
            <a:br>
              <a:rPr b="0" i="0" lang="en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9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Send a request again by: </a:t>
            </a:r>
            <a:r>
              <a:rPr b="0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Right click &gt; Copy &gt; ‘Copy as fetch’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then paste this into the console. </a:t>
            </a: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Roboto"/>
              <a:buChar char="●"/>
            </a:pPr>
            <a: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  <a:t>Hover over ‘waterfall’ section to get performance metrics of specific request.</a:t>
            </a:r>
            <a:endParaRPr b="0" i="0" sz="1100" u="none" cap="none" strike="noStrike">
              <a:solidFill>
                <a:srgbClr val="8086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48"/>
          <p:cNvSpPr txBox="1"/>
          <p:nvPr/>
        </p:nvSpPr>
        <p:spPr>
          <a:xfrm>
            <a:off x="344897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DevTools </a:t>
            </a:r>
            <a:r>
              <a:rPr b="1" i="0" lang="en" sz="18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tips and tricks</a:t>
            </a:r>
            <a:endParaRPr b="1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8" name="Google Shape;12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800" y="1526925"/>
            <a:ext cx="4730202" cy="19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48"/>
          <p:cNvSpPr/>
          <p:nvPr/>
        </p:nvSpPr>
        <p:spPr>
          <a:xfrm>
            <a:off x="4413800" y="1638300"/>
            <a:ext cx="3321000" cy="12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0" name="Google Shape;910;p5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911" name="Google Shape;911;p5"/>
          <p:cNvGraphicFramePr/>
          <p:nvPr/>
        </p:nvGraphicFramePr>
        <p:xfrm>
          <a:off x="348325" y="93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1247025"/>
                <a:gridCol w="4480875"/>
                <a:gridCol w="2858000"/>
              </a:tblGrid>
              <a:tr h="81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Headings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&lt;h1&gt;Main heading&lt;/h1&gt;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h1 .. h6 Are used for different headers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1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&lt;p&gt;for paragraphs&lt;/p&gt; 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&lt;b&gt;</a:t>
                      </a:r>
                      <a:r>
                        <a:rPr b="1"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 text</a:t>
                      </a: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&lt;/b&gt;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8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Links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&lt;a href=”</a:t>
                      </a: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http://google.com</a:t>
                      </a: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”&gt;Go to Google&lt;/a&gt;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8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Lists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&lt;ul&gt;  </a:t>
                      </a:r>
                      <a:b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&lt;li&gt;first&lt;/li&gt;  </a:t>
                      </a:r>
                      <a:b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&lt;li&gt;second&lt;/li&gt;  </a:t>
                      </a:r>
                      <a:b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&lt;/ul&gt; 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14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Span/Div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&lt;span&gt;Used to separate inline text&lt;/span&gt;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F6368"/>
                        </a:buClr>
                        <a:buSzPts val="1100"/>
                        <a:buFont typeface="Roboto"/>
                        <a:buChar char="●"/>
                      </a:pPr>
                      <a:r>
                        <a:rPr lang="en" sz="1100" u="none" cap="none" strike="noStrik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&lt;div&gt;This is a section on the page&lt;/div&gt; </a:t>
                      </a:r>
                      <a:endParaRPr sz="1100" u="none" cap="none" strike="noStrike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12" name="Google Shape;912;p5"/>
          <p:cNvSpPr txBox="1"/>
          <p:nvPr>
            <p:ph idx="4294967295"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HTML Elements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4" name="Google Shape;1244;g83e97364e5_0_0"/>
          <p:cNvCxnSpPr/>
          <p:nvPr/>
        </p:nvCxnSpPr>
        <p:spPr>
          <a:xfrm>
            <a:off x="9445616" y="444544"/>
            <a:ext cx="0" cy="461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45" name="Google Shape;1245;g83e97364e5_0_0"/>
          <p:cNvGraphicFramePr/>
          <p:nvPr/>
        </p:nvGraphicFramePr>
        <p:xfrm>
          <a:off x="348325" y="143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{F85C9D99-DADD-4310-A88F-092244176416}</a:tableStyleId>
              </a:tblPr>
              <a:tblGrid>
                <a:gridCol w="1688400"/>
                <a:gridCol w="2363825"/>
                <a:gridCol w="2021900"/>
              </a:tblGrid>
              <a:tr h="51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Security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 did mention this, but didn’t go into much detail, and there’s always more to learn. Be careful :)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Accessibility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There’s a ton of people in the world with various disabilities that require them to use screen readers. HTML has many attributes (“aria”) that tell the readers how to interpret the page.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Performance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to optimize your site for slower bandwidth - Reducing image sizes, lazy loading, server side rendering, etc.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Mobile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Talked a little about using media queries to style for mobile, but mobile devices come with more features that we might need to modify our site to use - i.e.: touch gestures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Testing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Writing quality code requires various testing methods - from unit tests to system tests (end-to-end tests).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246" name="Google Shape;1246;g83e97364e5_0_0"/>
          <p:cNvSpPr txBox="1"/>
          <p:nvPr>
            <p:ph idx="4294967295"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few more things I didn’t mention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0"/>
          <p:cNvSpPr txBox="1"/>
          <p:nvPr>
            <p:ph type="title"/>
          </p:nvPr>
        </p:nvSpPr>
        <p:spPr>
          <a:xfrm>
            <a:off x="393126" y="3417050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Thank You</a:t>
            </a:r>
            <a:endParaRPr b="1"/>
          </a:p>
        </p:txBody>
      </p:sp>
      <p:sp>
        <p:nvSpPr>
          <p:cNvPr id="1252" name="Google Shape;1252;p50"/>
          <p:cNvSpPr txBox="1"/>
          <p:nvPr/>
        </p:nvSpPr>
        <p:spPr>
          <a:xfrm>
            <a:off x="3753125" y="1282625"/>
            <a:ext cx="10770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;</a:t>
            </a:r>
            <a:endParaRPr b="0" i="0" sz="10000" u="none" cap="none" strike="noStrike">
              <a:solidFill>
                <a:srgbClr val="00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918" name="Google Shape;918;p6"/>
          <p:cNvSpPr txBox="1"/>
          <p:nvPr>
            <p:ph idx="1" type="body"/>
          </p:nvPr>
        </p:nvSpPr>
        <p:spPr>
          <a:xfrm>
            <a:off x="344500" y="2175900"/>
            <a:ext cx="35148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Defines </a:t>
            </a:r>
            <a:r>
              <a:rPr b="1" lang="en">
                <a:solidFill>
                  <a:schemeClr val="dk1"/>
                </a:solidFill>
              </a:rPr>
              <a:t>how</a:t>
            </a:r>
            <a:r>
              <a:rPr lang="en">
                <a:solidFill>
                  <a:schemeClr val="dk1"/>
                </a:solidFill>
              </a:rPr>
              <a:t> the elements </a:t>
            </a:r>
            <a:r>
              <a:rPr b="1" lang="en">
                <a:solidFill>
                  <a:schemeClr val="dk1"/>
                </a:solidFill>
              </a:rPr>
              <a:t>will be displayed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Using </a:t>
            </a:r>
            <a:r>
              <a:rPr b="1" lang="en">
                <a:solidFill>
                  <a:schemeClr val="dk1"/>
                </a:solidFill>
              </a:rPr>
              <a:t>CSS selectors</a:t>
            </a:r>
            <a:r>
              <a:rPr lang="en">
                <a:solidFill>
                  <a:schemeClr val="dk1"/>
                </a:solidFill>
              </a:rPr>
              <a:t> you define a group of elements, and define a specific style to that group (usually using ‘classes’).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Not all browsers behave the same (css reset).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>
                <a:solidFill>
                  <a:schemeClr val="dk1"/>
                </a:solidFill>
              </a:rPr>
              <a:t>Many frameworks have been built above CSS to make life easier (sass, scss, less, etc)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9" name="Google Shape;9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400" y="652800"/>
            <a:ext cx="5083950" cy="38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CSS Selectors </a:t>
            </a:r>
            <a:endParaRPr/>
          </a:p>
        </p:txBody>
      </p:sp>
      <p:sp>
        <p:nvSpPr>
          <p:cNvPr id="925" name="Google Shape;925;p7"/>
          <p:cNvSpPr txBox="1"/>
          <p:nvPr>
            <p:ph idx="4294967295" type="body"/>
          </p:nvPr>
        </p:nvSpPr>
        <p:spPr>
          <a:xfrm>
            <a:off x="344500" y="746400"/>
            <a:ext cx="41829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</a:pPr>
            <a:r>
              <a:rPr b="1" lang="en" sz="1100">
                <a:solidFill>
                  <a:srgbClr val="434343"/>
                </a:solidFill>
              </a:rPr>
              <a:t>span</a:t>
            </a:r>
            <a:r>
              <a:rPr lang="en" sz="1100">
                <a:solidFill>
                  <a:srgbClr val="80868B"/>
                </a:solidFill>
              </a:rPr>
              <a:t>   - all span elements</a:t>
            </a:r>
            <a:br>
              <a:rPr lang="en" sz="1100">
                <a:solidFill>
                  <a:srgbClr val="80868B"/>
                </a:solidFill>
              </a:rPr>
            </a:b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434343"/>
                </a:solidFill>
              </a:rPr>
              <a:t>.my-class</a:t>
            </a:r>
            <a:r>
              <a:rPr lang="en" sz="1100">
                <a:solidFill>
                  <a:srgbClr val="80868B"/>
                </a:solidFill>
              </a:rPr>
              <a:t>    - all elements with class=”my-class”</a:t>
            </a: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434343"/>
                </a:solidFill>
              </a:rPr>
              <a:t>span.my-class</a:t>
            </a:r>
            <a:r>
              <a:rPr lang="en" sz="1100">
                <a:solidFill>
                  <a:srgbClr val="80868B"/>
                </a:solidFill>
              </a:rPr>
              <a:t>    - all span elements with class=”my-class”</a:t>
            </a:r>
            <a:br>
              <a:rPr lang="en" sz="1100">
                <a:solidFill>
                  <a:srgbClr val="80868B"/>
                </a:solidFill>
              </a:rPr>
            </a:b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434343"/>
                </a:solidFill>
              </a:rPr>
              <a:t>#element-id</a:t>
            </a:r>
            <a:r>
              <a:rPr lang="en" sz="1100">
                <a:solidFill>
                  <a:srgbClr val="80868B"/>
                </a:solidFill>
              </a:rPr>
              <a:t>    - elements with id=”element-id” (should be one!)</a:t>
            </a:r>
            <a:br>
              <a:rPr lang="en" sz="1100">
                <a:solidFill>
                  <a:srgbClr val="80868B"/>
                </a:solidFill>
              </a:rPr>
            </a:b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434343"/>
                </a:solidFill>
              </a:rPr>
              <a:t>.first-class.second-class</a:t>
            </a:r>
            <a:r>
              <a:rPr lang="en" sz="1100">
                <a:solidFill>
                  <a:srgbClr val="80868B"/>
                </a:solidFill>
              </a:rPr>
              <a:t>    - all elements that have both classes</a:t>
            </a:r>
            <a:br>
              <a:rPr lang="en" sz="1100">
                <a:solidFill>
                  <a:srgbClr val="80868B"/>
                </a:solidFill>
              </a:rPr>
            </a:b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434343"/>
                </a:solidFill>
              </a:rPr>
              <a:t>.first-class .nested-element-class</a:t>
            </a:r>
            <a:r>
              <a:rPr lang="en" sz="1100">
                <a:solidFill>
                  <a:srgbClr val="80868B"/>
                </a:solidFill>
              </a:rPr>
              <a:t>    - all elements that have the class ‘nested-element-class’ that are inside an element with the class ‘first-class’</a:t>
            </a:r>
            <a:br>
              <a:rPr lang="en" sz="1100">
                <a:solidFill>
                  <a:srgbClr val="80868B"/>
                </a:solidFill>
              </a:rPr>
            </a:b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434343"/>
                </a:solidFill>
              </a:rPr>
              <a:t>.some-class &gt; .direct-sibling </a:t>
            </a:r>
            <a:r>
              <a:rPr lang="en" sz="1100">
                <a:solidFill>
                  <a:srgbClr val="80868B"/>
                </a:solidFill>
              </a:rPr>
              <a:t>   - elements with ‘direct-sibling’ that are an immediate child of elements with the class ‘some-class’</a:t>
            </a:r>
            <a:endParaRPr sz="1100">
              <a:solidFill>
                <a:srgbClr val="80868B"/>
              </a:solidFill>
            </a:endParaRPr>
          </a:p>
        </p:txBody>
      </p:sp>
      <p:sp>
        <p:nvSpPr>
          <p:cNvPr id="926" name="Google Shape;926;p7"/>
          <p:cNvSpPr txBox="1"/>
          <p:nvPr>
            <p:ph idx="4294967295" type="body"/>
          </p:nvPr>
        </p:nvSpPr>
        <p:spPr>
          <a:xfrm>
            <a:off x="4897000" y="872025"/>
            <a:ext cx="3896400" cy="1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</a:pPr>
            <a:r>
              <a:rPr b="1" lang="en" sz="1100">
                <a:solidFill>
                  <a:srgbClr val="434343"/>
                </a:solidFill>
              </a:rPr>
              <a:t>input[type=”button”]</a:t>
            </a:r>
            <a:r>
              <a:rPr lang="en" sz="1100">
                <a:solidFill>
                  <a:srgbClr val="80868B"/>
                </a:solidFill>
              </a:rPr>
              <a:t>    - All input elements that have attribute type=’button’</a:t>
            </a:r>
            <a:endParaRPr sz="1100">
              <a:solidFill>
                <a:srgbClr val="80868B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</a:pPr>
            <a:r>
              <a:rPr b="1" lang="en" sz="1100">
                <a:solidFill>
                  <a:srgbClr val="519BF7"/>
                </a:solidFill>
              </a:rPr>
              <a:t>Additions</a:t>
            </a:r>
            <a:br>
              <a:rPr b="1" lang="en" sz="1100">
                <a:solidFill>
                  <a:srgbClr val="519BF7"/>
                </a:solidFill>
              </a:rPr>
            </a:br>
            <a:r>
              <a:rPr b="1" lang="en" sz="1100">
                <a:solidFill>
                  <a:srgbClr val="80868B"/>
                </a:solidFill>
              </a:rPr>
              <a:t>:hover    </a:t>
            </a:r>
            <a:r>
              <a:rPr lang="en" sz="1100">
                <a:solidFill>
                  <a:srgbClr val="80868B"/>
                </a:solidFill>
              </a:rPr>
              <a:t>- Specific style for when the mouse is hovering over</a:t>
            </a:r>
            <a:br>
              <a:rPr lang="en" sz="1100">
                <a:solidFill>
                  <a:srgbClr val="80868B"/>
                </a:solidFill>
              </a:rPr>
            </a:br>
            <a:r>
              <a:rPr b="1" lang="en" sz="1100">
                <a:solidFill>
                  <a:srgbClr val="80868B"/>
                </a:solidFill>
              </a:rPr>
              <a:t>:first-child, :last-child, :nth-child(n)</a:t>
            </a:r>
            <a:endParaRPr b="1" sz="1100">
              <a:solidFill>
                <a:srgbClr val="80868B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</a:pPr>
            <a:br>
              <a:rPr b="1" lang="en" sz="1100"/>
            </a:br>
            <a:br>
              <a:rPr lang="en" sz="11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br>
              <a:rPr b="1" lang="en" sz="1100">
                <a:solidFill>
                  <a:srgbClr val="80868B"/>
                </a:solidFill>
              </a:rPr>
            </a:br>
            <a:endParaRPr b="1" sz="1100">
              <a:solidFill>
                <a:srgbClr val="80868B"/>
              </a:solidFill>
            </a:endParaRPr>
          </a:p>
        </p:txBody>
      </p:sp>
      <p:sp>
        <p:nvSpPr>
          <p:cNvPr id="927" name="Google Shape;927;p7"/>
          <p:cNvSpPr txBox="1"/>
          <p:nvPr/>
        </p:nvSpPr>
        <p:spPr>
          <a:xfrm>
            <a:off x="5264750" y="2900075"/>
            <a:ext cx="2940600" cy="1829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span.title .sub-title {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font-family: ‘Ariel’;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font-size: 14px;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text-decoration: underline;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color: #ff00aa;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CSS Selectors  </a:t>
            </a:r>
            <a:r>
              <a:rPr i="1" lang="en" sz="1600">
                <a:solidFill>
                  <a:srgbClr val="B7B7B7"/>
                </a:solidFill>
              </a:rPr>
              <a:t>(continued)</a:t>
            </a:r>
            <a:endParaRPr i="1" sz="1600">
              <a:solidFill>
                <a:srgbClr val="B7B7B7"/>
              </a:solidFill>
            </a:endParaRPr>
          </a:p>
        </p:txBody>
      </p:sp>
      <p:sp>
        <p:nvSpPr>
          <p:cNvPr id="933" name="Google Shape;933;p8"/>
          <p:cNvSpPr txBox="1"/>
          <p:nvPr>
            <p:ph idx="4294967295" type="body"/>
          </p:nvPr>
        </p:nvSpPr>
        <p:spPr>
          <a:xfrm>
            <a:off x="344500" y="893725"/>
            <a:ext cx="69087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200"/>
              <a:buChar char="•"/>
            </a:pPr>
            <a:r>
              <a:rPr lang="en" sz="1200">
                <a:solidFill>
                  <a:srgbClr val="80868B"/>
                </a:solidFill>
              </a:rPr>
              <a:t>Selectors that are present later in the css file </a:t>
            </a:r>
            <a:r>
              <a:rPr b="1" lang="en" sz="1200">
                <a:solidFill>
                  <a:srgbClr val="434343"/>
                </a:solidFill>
              </a:rPr>
              <a:t>override their previous definitions</a:t>
            </a:r>
            <a:r>
              <a:rPr lang="en" sz="1200">
                <a:solidFill>
                  <a:srgbClr val="80868B"/>
                </a:solidFill>
              </a:rPr>
              <a:t>.</a:t>
            </a:r>
            <a:br>
              <a:rPr lang="en" sz="1200">
                <a:solidFill>
                  <a:srgbClr val="80868B"/>
                </a:solidFill>
              </a:rPr>
            </a:br>
            <a:endParaRPr sz="1200">
              <a:solidFill>
                <a:srgbClr val="80868B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Char char="•"/>
            </a:pPr>
            <a:r>
              <a:rPr b="1" lang="en" sz="1200">
                <a:solidFill>
                  <a:srgbClr val="434343"/>
                </a:solidFill>
              </a:rPr>
              <a:t>Unless</a:t>
            </a:r>
            <a:r>
              <a:rPr lang="en" sz="1200">
                <a:solidFill>
                  <a:srgbClr val="80868B"/>
                </a:solidFill>
              </a:rPr>
              <a:t> they’re not specific enough..</a:t>
            </a:r>
            <a:endParaRPr sz="1200">
              <a:solidFill>
                <a:srgbClr val="80868B"/>
              </a:solidFill>
            </a:endParaRPr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Char char="•"/>
            </a:pPr>
            <a:r>
              <a:rPr lang="en" sz="1200">
                <a:solidFill>
                  <a:srgbClr val="80868B"/>
                </a:solidFill>
              </a:rPr>
              <a:t>There’s a scoring system </a:t>
            </a:r>
            <a:r>
              <a:rPr i="1" lang="en" sz="1100">
                <a:solidFill>
                  <a:srgbClr val="80868B"/>
                </a:solidFill>
              </a:rPr>
              <a:t>(but I wouldn’t recommend counting on it)</a:t>
            </a:r>
            <a:r>
              <a:rPr lang="en" sz="1200">
                <a:solidFill>
                  <a:srgbClr val="80868B"/>
                </a:solidFill>
              </a:rPr>
              <a:t>.</a:t>
            </a:r>
            <a:br>
              <a:rPr lang="en" sz="1200">
                <a:solidFill>
                  <a:srgbClr val="80868B"/>
                </a:solidFill>
              </a:rPr>
            </a:br>
            <a:endParaRPr sz="1200">
              <a:solidFill>
                <a:srgbClr val="80868B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You can also </a:t>
            </a:r>
            <a:r>
              <a:rPr b="1" lang="en" sz="1200">
                <a:solidFill>
                  <a:srgbClr val="434343"/>
                </a:solidFill>
              </a:rPr>
              <a:t>override selectors</a:t>
            </a:r>
            <a:r>
              <a:rPr lang="en" sz="1200"/>
              <a:t> values, by adding </a:t>
            </a:r>
            <a:r>
              <a:rPr b="1" lang="en" sz="1200">
                <a:solidFill>
                  <a:srgbClr val="434343"/>
                </a:solidFill>
              </a:rPr>
              <a:t>‘!important’</a:t>
            </a:r>
            <a:r>
              <a:rPr lang="en" sz="1200"/>
              <a:t> after the value.</a:t>
            </a:r>
            <a:endParaRPr sz="1200"/>
          </a:p>
        </p:txBody>
      </p:sp>
      <p:sp>
        <p:nvSpPr>
          <p:cNvPr id="934" name="Google Shape;934;p8"/>
          <p:cNvSpPr txBox="1"/>
          <p:nvPr/>
        </p:nvSpPr>
        <p:spPr>
          <a:xfrm>
            <a:off x="1061025" y="2880025"/>
            <a:ext cx="2930400" cy="1040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.hidden {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display: none !important;</a:t>
            </a: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9"/>
          <p:cNvGraphicFramePr/>
          <p:nvPr/>
        </p:nvGraphicFramePr>
        <p:xfrm>
          <a:off x="332300" y="14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{4E7CDCD7-C422-4B5E-BB48-C3C6CCA31750}</a:tableStyleId>
              </a:tblPr>
              <a:tblGrid>
                <a:gridCol w="3803375"/>
                <a:gridCol w="751325"/>
                <a:gridCol w="529350"/>
              </a:tblGrid>
              <a:tr h="48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4285F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Media Queries</a:t>
                      </a:r>
                      <a:endParaRPr b="1" sz="1400" u="none" cap="none" strike="noStrike">
                        <a:solidFill>
                          <a:srgbClr val="4285F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3C40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specifying specific classes for specific screen sizes or resolutions (a.k.a. “</a:t>
                      </a:r>
                      <a:r>
                        <a:rPr b="1" lang="en" sz="1100" u="none" cap="none" strike="noStrike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Responsive design</a:t>
                      </a:r>
                      <a:r>
                        <a:rPr lang="en" sz="1100" u="none" cap="none" strike="noStrike">
                          <a:solidFill>
                            <a:srgbClr val="80868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”).</a:t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80868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0" name="Google Shape;940;p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CSS Concepts </a:t>
            </a:r>
            <a:endParaRPr/>
          </a:p>
        </p:txBody>
      </p:sp>
      <p:pic>
        <p:nvPicPr>
          <p:cNvPr id="941" name="Google Shape;941;p9"/>
          <p:cNvPicPr preferRelativeResize="0"/>
          <p:nvPr/>
        </p:nvPicPr>
        <p:blipFill rotWithShape="1">
          <a:blip r:embed="rId3">
            <a:alphaModFix/>
          </a:blip>
          <a:srcRect b="23506" l="0" r="0" t="21143"/>
          <a:stretch/>
        </p:blipFill>
        <p:spPr>
          <a:xfrm>
            <a:off x="5902700" y="3306250"/>
            <a:ext cx="2238804" cy="123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"/>
          <p:cNvPicPr preferRelativeResize="0"/>
          <p:nvPr/>
        </p:nvPicPr>
        <p:blipFill rotWithShape="1">
          <a:blip r:embed="rId4">
            <a:alphaModFix/>
          </a:blip>
          <a:srcRect b="0" l="21592" r="18544" t="0"/>
          <a:stretch/>
        </p:blipFill>
        <p:spPr>
          <a:xfrm>
            <a:off x="6314225" y="678671"/>
            <a:ext cx="1415745" cy="23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"/>
          <p:cNvSpPr txBox="1"/>
          <p:nvPr/>
        </p:nvSpPr>
        <p:spPr>
          <a:xfrm>
            <a:off x="454725" y="2607175"/>
            <a:ext cx="4496700" cy="2041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@media only screen and (max-width: 800px) {</a:t>
            </a:r>
            <a:endParaRPr b="0" i="0" sz="1100" u="none" cap="none" strike="noStrike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...</a:t>
            </a:r>
            <a:endParaRPr b="0" i="0" sz="1100" u="none" cap="none" strike="noStrike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b="0" i="0" sz="1100" u="none" cap="none" strike="noStrike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" sz="11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@media (orientation: landscape) {</a:t>
            </a:r>
            <a:endParaRPr b="0" i="0" sz="1100" u="none" cap="none" strike="noStrike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...</a:t>
            </a:r>
            <a:endParaRPr b="0" i="0" sz="1100" u="none" cap="none" strike="noStrike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b="0" i="0" sz="1100" u="none" cap="none" strike="noStrike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